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1" r:id="rId3"/>
    <p:sldId id="272" r:id="rId4"/>
    <p:sldId id="273" r:id="rId5"/>
    <p:sldId id="267" r:id="rId6"/>
    <p:sldId id="268" r:id="rId7"/>
    <p:sldId id="269" r:id="rId8"/>
    <p:sldId id="274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30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A3A119"/>
    <a:srgbClr val="330E42"/>
    <a:srgbClr val="999966"/>
    <a:srgbClr val="6633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FBBFC-7EA8-426D-AF20-865A15233E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1D5F43-2EDB-4C15-8676-7E4B0573BBB2}">
      <dgm:prSet phldrT="[Текст]" custT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ctr"/>
          <a:r>
            <a:rPr lang="en-US" altLang="ru-RU" sz="2000" b="1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1</a:t>
          </a:r>
          <a:r>
            <a:rPr lang="en-US" altLang="ru-RU" sz="1800" dirty="0" smtClean="0">
              <a:solidFill>
                <a:srgbClr val="A3A1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anose="020B0604020202020204" pitchFamily="34" charset="0"/>
            </a:rPr>
            <a:t> </a:t>
          </a:r>
          <a:endParaRPr lang="ru-RU" altLang="ru-RU" sz="1800" dirty="0" smtClean="0">
            <a:solidFill>
              <a:srgbClr val="A3A119"/>
            </a:solidFill>
            <a:effectLst>
              <a:outerShdw blurRad="38100" dist="38100" dir="2700000" algn="tl">
                <a:srgbClr val="000000"/>
              </a:outerShdw>
            </a:effectLst>
            <a:latin typeface="+mn-lt"/>
            <a:cs typeface="Arial" panose="020B0604020202020204" pitchFamily="34" charset="0"/>
          </a:endParaRPr>
        </a:p>
        <a:p>
          <a:pPr algn="ctr"/>
          <a:r>
            <a:rPr lang="ru-RU" sz="18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Перевод? Перевод! Перевод….</a:t>
          </a:r>
        </a:p>
        <a:p>
          <a:pPr algn="ctr"/>
          <a:r>
            <a:rPr lang="ru-RU" sz="18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Введение.</a:t>
          </a:r>
          <a:endParaRPr lang="ru-RU" sz="1800" dirty="0">
            <a:solidFill>
              <a:srgbClr val="A3A119"/>
            </a:solidFill>
            <a:latin typeface="+mn-lt"/>
          </a:endParaRPr>
        </a:p>
      </dgm:t>
    </dgm:pt>
    <dgm:pt modelId="{3E29570E-A471-4057-AEA2-A6354685C2E0}" type="parTrans" cxnId="{B6BACA03-6312-41E2-8859-8450020C2184}">
      <dgm:prSet/>
      <dgm:spPr/>
      <dgm:t>
        <a:bodyPr/>
        <a:lstStyle/>
        <a:p>
          <a:endParaRPr lang="ru-RU"/>
        </a:p>
      </dgm:t>
    </dgm:pt>
    <dgm:pt modelId="{B3ADDB73-16E3-4C08-A4E2-0D5DD4823AD7}" type="sibTrans" cxnId="{B6BACA03-6312-41E2-8859-8450020C2184}">
      <dgm:prSet/>
      <dgm:spPr/>
      <dgm:t>
        <a:bodyPr/>
        <a:lstStyle/>
        <a:p>
          <a:endParaRPr lang="ru-RU"/>
        </a:p>
      </dgm:t>
    </dgm:pt>
    <dgm:pt modelId="{DA38AC67-A5A4-4F04-8839-750CB92919AB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35D97626-65A6-4C88-90DA-C933B0A92EDC}" type="parTrans" cxnId="{8852669E-63D8-417F-9E51-789369911C6E}">
      <dgm:prSet/>
      <dgm:spPr/>
      <dgm:t>
        <a:bodyPr/>
        <a:lstStyle/>
        <a:p>
          <a:endParaRPr lang="ru-RU"/>
        </a:p>
      </dgm:t>
    </dgm:pt>
    <dgm:pt modelId="{257D0B1C-578D-414A-BE90-3707E1EE9172}" type="sibTrans" cxnId="{8852669E-63D8-417F-9E51-789369911C6E}">
      <dgm:prSet/>
      <dgm:spPr/>
      <dgm:t>
        <a:bodyPr/>
        <a:lstStyle/>
        <a:p>
          <a:endParaRPr lang="ru-RU"/>
        </a:p>
      </dgm:t>
    </dgm:pt>
    <dgm:pt modelId="{3E1D75B0-8A12-4A86-95A2-845B91EED8EE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4A596936-FDDD-4D9C-9803-10556DB0F301}" type="parTrans" cxnId="{BC71AA93-91C3-4E1F-AF88-AF2DD58945B8}">
      <dgm:prSet/>
      <dgm:spPr/>
      <dgm:t>
        <a:bodyPr/>
        <a:lstStyle/>
        <a:p>
          <a:endParaRPr lang="ru-RU"/>
        </a:p>
      </dgm:t>
    </dgm:pt>
    <dgm:pt modelId="{E182B73A-EAE6-4251-A233-F0FE4383E315}" type="sibTrans" cxnId="{BC71AA93-91C3-4E1F-AF88-AF2DD58945B8}">
      <dgm:prSet/>
      <dgm:spPr/>
      <dgm:t>
        <a:bodyPr/>
        <a:lstStyle/>
        <a:p>
          <a:endParaRPr lang="ru-RU"/>
        </a:p>
      </dgm:t>
    </dgm:pt>
    <dgm:pt modelId="{56FC545C-DD24-4F26-970D-72704CCF0B22}">
      <dgm:prSet phldrT="[Текст]" custT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ctr"/>
          <a:r>
            <a:rPr lang="ru-RU" sz="2000" b="1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2</a:t>
          </a:r>
        </a:p>
        <a:p>
          <a:pPr algn="ctr"/>
          <a:r>
            <a:rPr lang="ru-RU" sz="16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Жизнь прожить и не перевести?</a:t>
          </a:r>
        </a:p>
        <a:p>
          <a:pPr algn="ctr"/>
          <a:r>
            <a:rPr lang="ru-RU" sz="1600" u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О пользе перевода</a:t>
          </a:r>
          <a:r>
            <a:rPr lang="ru-RU" sz="1600" u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u="none" dirty="0"/>
        </a:p>
      </dgm:t>
    </dgm:pt>
    <dgm:pt modelId="{FBDAB0F7-4EE3-4CD9-A14C-F1C348836F20}" type="parTrans" cxnId="{13710074-0023-431E-AC49-B23340E906F3}">
      <dgm:prSet/>
      <dgm:spPr/>
      <dgm:t>
        <a:bodyPr/>
        <a:lstStyle/>
        <a:p>
          <a:endParaRPr lang="ru-RU"/>
        </a:p>
      </dgm:t>
    </dgm:pt>
    <dgm:pt modelId="{5B2CD1CF-8A49-430E-9589-EF3F4C4BD3C5}" type="sibTrans" cxnId="{13710074-0023-431E-AC49-B23340E906F3}">
      <dgm:prSet/>
      <dgm:spPr/>
      <dgm:t>
        <a:bodyPr/>
        <a:lstStyle/>
        <a:p>
          <a:endParaRPr lang="ru-RU"/>
        </a:p>
      </dgm:t>
    </dgm:pt>
    <dgm:pt modelId="{776813A4-BA80-445B-BD99-D27166132AB8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9F19DD3E-9EA5-481C-B988-FAAF4E333EF9}" type="parTrans" cxnId="{CF1DEAEB-4A6E-4A42-90D3-693DB2111B8E}">
      <dgm:prSet/>
      <dgm:spPr/>
      <dgm:t>
        <a:bodyPr/>
        <a:lstStyle/>
        <a:p>
          <a:endParaRPr lang="ru-RU"/>
        </a:p>
      </dgm:t>
    </dgm:pt>
    <dgm:pt modelId="{03D60E2B-3397-4A9E-B732-47258C600459}" type="sibTrans" cxnId="{CF1DEAEB-4A6E-4A42-90D3-693DB2111B8E}">
      <dgm:prSet/>
      <dgm:spPr/>
      <dgm:t>
        <a:bodyPr/>
        <a:lstStyle/>
        <a:p>
          <a:endParaRPr lang="ru-RU"/>
        </a:p>
      </dgm:t>
    </dgm:pt>
    <dgm:pt modelId="{EC4C511E-8130-4CE2-ADA3-7CFBABA6BC19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BD18A19B-DE5E-42FB-887A-5299C7FB35D7}" type="parTrans" cxnId="{4BCAF4B9-4234-4B08-954A-AC672AD87560}">
      <dgm:prSet/>
      <dgm:spPr/>
      <dgm:t>
        <a:bodyPr/>
        <a:lstStyle/>
        <a:p>
          <a:endParaRPr lang="ru-RU"/>
        </a:p>
      </dgm:t>
    </dgm:pt>
    <dgm:pt modelId="{E87ED27E-9A21-40B3-A802-3199E04638BA}" type="sibTrans" cxnId="{4BCAF4B9-4234-4B08-954A-AC672AD87560}">
      <dgm:prSet/>
      <dgm:spPr/>
      <dgm:t>
        <a:bodyPr/>
        <a:lstStyle/>
        <a:p>
          <a:endParaRPr lang="ru-RU"/>
        </a:p>
      </dgm:t>
    </dgm:pt>
    <dgm:pt modelId="{B44A1DD8-4E23-4B93-B8D6-21A481427BD2}">
      <dgm:prSet phldrT="[Текст]" custT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ctr"/>
          <a:r>
            <a: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3 </a:t>
          </a:r>
        </a:p>
        <a:p>
          <a:pPr algn="ctr"/>
          <a:r>
            <a:rPr lang="ru-RU" sz="16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И «внутри» и «между». </a:t>
          </a:r>
        </a:p>
        <a:p>
          <a:pPr algn="ctr"/>
          <a:r>
            <a:rPr lang="ru-RU" sz="16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О видах перевода.</a:t>
          </a:r>
          <a:endParaRPr lang="ru-RU" sz="1600" dirty="0">
            <a:ln w="1905"/>
            <a:solidFill>
              <a:srgbClr val="A3A11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cs typeface="Arial" panose="020B0604020202020204" pitchFamily="34" charset="0"/>
          </a:endParaRPr>
        </a:p>
      </dgm:t>
    </dgm:pt>
    <dgm:pt modelId="{DCB63DB5-8093-443E-B094-03092D15B4CD}" type="parTrans" cxnId="{70D93D30-5D04-418E-8E48-ADEA1A8D05CA}">
      <dgm:prSet/>
      <dgm:spPr/>
      <dgm:t>
        <a:bodyPr/>
        <a:lstStyle/>
        <a:p>
          <a:endParaRPr lang="ru-RU"/>
        </a:p>
      </dgm:t>
    </dgm:pt>
    <dgm:pt modelId="{EBBDAB86-89CE-4147-94B5-F83A318BC6A3}" type="sibTrans" cxnId="{70D93D30-5D04-418E-8E48-ADEA1A8D05CA}">
      <dgm:prSet/>
      <dgm:spPr/>
      <dgm:t>
        <a:bodyPr/>
        <a:lstStyle/>
        <a:p>
          <a:endParaRPr lang="ru-RU"/>
        </a:p>
      </dgm:t>
    </dgm:pt>
    <dgm:pt modelId="{D9D392A0-8FFF-41A2-9C13-0044CD1CDBF2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600"/>
        </a:p>
      </dgm:t>
    </dgm:pt>
    <dgm:pt modelId="{2EFCD4A5-4323-4FA0-938C-AA9DD8E498E2}" type="parTrans" cxnId="{A7790363-0040-4FBB-9E30-1657DDDD5288}">
      <dgm:prSet/>
      <dgm:spPr/>
      <dgm:t>
        <a:bodyPr/>
        <a:lstStyle/>
        <a:p>
          <a:endParaRPr lang="ru-RU"/>
        </a:p>
      </dgm:t>
    </dgm:pt>
    <dgm:pt modelId="{15E6CC04-56F7-4ABF-AF20-CA500D81C381}" type="sibTrans" cxnId="{A7790363-0040-4FBB-9E30-1657DDDD5288}">
      <dgm:prSet/>
      <dgm:spPr/>
      <dgm:t>
        <a:bodyPr/>
        <a:lstStyle/>
        <a:p>
          <a:endParaRPr lang="ru-RU"/>
        </a:p>
      </dgm:t>
    </dgm:pt>
    <dgm:pt modelId="{A73EE6E6-8664-445D-8E48-6BB7BF173309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1600"/>
        </a:p>
      </dgm:t>
    </dgm:pt>
    <dgm:pt modelId="{6C7D1E03-59B5-4038-B36C-13261B8220E3}" type="parTrans" cxnId="{5081AFA2-0C35-4E86-95F9-DD9CAE8D4B76}">
      <dgm:prSet/>
      <dgm:spPr/>
      <dgm:t>
        <a:bodyPr/>
        <a:lstStyle/>
        <a:p>
          <a:endParaRPr lang="ru-RU"/>
        </a:p>
      </dgm:t>
    </dgm:pt>
    <dgm:pt modelId="{9E7F7C66-1249-4F01-8DF2-FDF4C35CEDEC}" type="sibTrans" cxnId="{5081AFA2-0C35-4E86-95F9-DD9CAE8D4B76}">
      <dgm:prSet/>
      <dgm:spPr/>
      <dgm:t>
        <a:bodyPr/>
        <a:lstStyle/>
        <a:p>
          <a:endParaRPr lang="ru-RU"/>
        </a:p>
      </dgm:t>
    </dgm:pt>
    <dgm:pt modelId="{1A4A8AA5-9EA6-4662-9EE2-C28E59F9140E}">
      <dgm:prSet phldrT="[Текст]" custT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ctr"/>
          <a:r>
            <a: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4 </a:t>
          </a:r>
        </a:p>
        <a:p>
          <a:pPr algn="ctr"/>
          <a:r>
            <a:rPr lang="ru-RU" sz="1800" dirty="0" smtClean="0">
              <a:ln w="1905"/>
              <a:solidFill>
                <a:srgbClr val="A3A1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rPr>
            <a:t>Итоги</a:t>
          </a:r>
          <a:endParaRPr lang="ru-RU" sz="1800" dirty="0">
            <a:ln w="1905"/>
            <a:solidFill>
              <a:srgbClr val="A3A11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cs typeface="Arial" panose="020B0604020202020204" pitchFamily="34" charset="0"/>
          </a:endParaRPr>
        </a:p>
      </dgm:t>
    </dgm:pt>
    <dgm:pt modelId="{2D204807-B583-491D-BF33-A7A12B1A1CEC}" type="parTrans" cxnId="{1E15A47B-8FE1-4C2A-BBCC-D575A495E067}">
      <dgm:prSet/>
      <dgm:spPr/>
      <dgm:t>
        <a:bodyPr/>
        <a:lstStyle/>
        <a:p>
          <a:endParaRPr lang="ru-RU"/>
        </a:p>
      </dgm:t>
    </dgm:pt>
    <dgm:pt modelId="{3C9D68B0-1049-4043-BFB9-692ADA9A2ED8}" type="sibTrans" cxnId="{1E15A47B-8FE1-4C2A-BBCC-D575A495E067}">
      <dgm:prSet/>
      <dgm:spPr/>
      <dgm:t>
        <a:bodyPr/>
        <a:lstStyle/>
        <a:p>
          <a:endParaRPr lang="ru-RU"/>
        </a:p>
      </dgm:t>
    </dgm:pt>
    <dgm:pt modelId="{60BBCBAA-3BB2-4EF2-B5E9-55BC9D113DBD}">
      <dgm:prSet phldrT="[Текст]" phldr="1"/>
      <dgm:spPr>
        <a:solidFill>
          <a:schemeClr val="bg1"/>
        </a:solidFill>
        <a:ln w="38100">
          <a:solidFill>
            <a:srgbClr val="999966"/>
          </a:solidFill>
        </a:ln>
      </dgm:spPr>
      <dgm:t>
        <a:bodyPr/>
        <a:lstStyle/>
        <a:p>
          <a:pPr algn="l"/>
          <a:endParaRPr lang="ru-RU" sz="2400" dirty="0"/>
        </a:p>
      </dgm:t>
    </dgm:pt>
    <dgm:pt modelId="{5AA06CCA-9CD8-400D-849D-119D274FA35F}" type="sibTrans" cxnId="{1F621D45-8D41-4D2C-A7A1-D4BD01B0A413}">
      <dgm:prSet/>
      <dgm:spPr/>
      <dgm:t>
        <a:bodyPr/>
        <a:lstStyle/>
        <a:p>
          <a:endParaRPr lang="ru-RU"/>
        </a:p>
      </dgm:t>
    </dgm:pt>
    <dgm:pt modelId="{80BDD47B-5F7C-4D48-B635-BFF10471CDFB}" type="parTrans" cxnId="{1F621D45-8D41-4D2C-A7A1-D4BD01B0A413}">
      <dgm:prSet/>
      <dgm:spPr/>
      <dgm:t>
        <a:bodyPr/>
        <a:lstStyle/>
        <a:p>
          <a:endParaRPr lang="ru-RU"/>
        </a:p>
      </dgm:t>
    </dgm:pt>
    <dgm:pt modelId="{5D35BDEC-FAAF-41F1-9DE8-7148C84EC45E}" type="pres">
      <dgm:prSet presAssocID="{0B8FBBFC-7EA8-426D-AF20-865A15233E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EF46D0-0F08-4405-9EFD-A86961903F91}" type="pres">
      <dgm:prSet presAssocID="{D51D5F43-2EDB-4C15-8676-7E4B0573BB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52090-2AE3-4A49-92F2-125EB4B201F7}" type="pres">
      <dgm:prSet presAssocID="{B3ADDB73-16E3-4C08-A4E2-0D5DD4823AD7}" presName="sibTrans" presStyleCnt="0"/>
      <dgm:spPr/>
    </dgm:pt>
    <dgm:pt modelId="{21140169-1784-407D-833D-082CD0A7B1E4}" type="pres">
      <dgm:prSet presAssocID="{56FC545C-DD24-4F26-970D-72704CCF0B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006A5-C4CF-48C3-B33C-8E8F5479E59C}" type="pres">
      <dgm:prSet presAssocID="{5B2CD1CF-8A49-430E-9589-EF3F4C4BD3C5}" presName="sibTrans" presStyleCnt="0"/>
      <dgm:spPr/>
    </dgm:pt>
    <dgm:pt modelId="{7A045E77-37D9-48CD-A32A-83C76DF00DDE}" type="pres">
      <dgm:prSet presAssocID="{B44A1DD8-4E23-4B93-B8D6-21A481427B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090C7-DBCC-4050-A047-6D4A8BEA9DB9}" type="pres">
      <dgm:prSet presAssocID="{EBBDAB86-89CE-4147-94B5-F83A318BC6A3}" presName="sibTrans" presStyleCnt="0"/>
      <dgm:spPr/>
    </dgm:pt>
    <dgm:pt modelId="{F9745B33-EDC0-40D1-B1C1-B5BA0F0EEA32}" type="pres">
      <dgm:prSet presAssocID="{1A4A8AA5-9EA6-4662-9EE2-C28E59F9140E}" presName="node" presStyleLbl="node1" presStyleIdx="3" presStyleCnt="4" custScaleX="100092" custLinFactNeighborX="-18685" custLinFactNeighborY="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2AB7F-FBC2-42BB-AF1F-D92BC6F8A50A}" type="presOf" srcId="{0B8FBBFC-7EA8-426D-AF20-865A15233E54}" destId="{5D35BDEC-FAAF-41F1-9DE8-7148C84EC45E}" srcOrd="0" destOrd="0" presId="urn:microsoft.com/office/officeart/2005/8/layout/hList6"/>
    <dgm:cxn modelId="{BC71AA93-91C3-4E1F-AF88-AF2DD58945B8}" srcId="{D51D5F43-2EDB-4C15-8676-7E4B0573BBB2}" destId="{3E1D75B0-8A12-4A86-95A2-845B91EED8EE}" srcOrd="1" destOrd="0" parTransId="{4A596936-FDDD-4D9C-9803-10556DB0F301}" sibTransId="{E182B73A-EAE6-4251-A233-F0FE4383E315}"/>
    <dgm:cxn modelId="{AFFFA13D-8D8F-4C22-95CA-FD7FAE10A29B}" type="presOf" srcId="{1A4A8AA5-9EA6-4662-9EE2-C28E59F9140E}" destId="{F9745B33-EDC0-40D1-B1C1-B5BA0F0EEA32}" srcOrd="0" destOrd="0" presId="urn:microsoft.com/office/officeart/2005/8/layout/hList6"/>
    <dgm:cxn modelId="{B6BACA03-6312-41E2-8859-8450020C2184}" srcId="{0B8FBBFC-7EA8-426D-AF20-865A15233E54}" destId="{D51D5F43-2EDB-4C15-8676-7E4B0573BBB2}" srcOrd="0" destOrd="0" parTransId="{3E29570E-A471-4057-AEA2-A6354685C2E0}" sibTransId="{B3ADDB73-16E3-4C08-A4E2-0D5DD4823AD7}"/>
    <dgm:cxn modelId="{019EEA43-E70A-4BA1-8936-9F6A7564A460}" type="presOf" srcId="{B44A1DD8-4E23-4B93-B8D6-21A481427BD2}" destId="{7A045E77-37D9-48CD-A32A-83C76DF00DDE}" srcOrd="0" destOrd="0" presId="urn:microsoft.com/office/officeart/2005/8/layout/hList6"/>
    <dgm:cxn modelId="{8852669E-63D8-417F-9E51-789369911C6E}" srcId="{D51D5F43-2EDB-4C15-8676-7E4B0573BBB2}" destId="{DA38AC67-A5A4-4F04-8839-750CB92919AB}" srcOrd="0" destOrd="0" parTransId="{35D97626-65A6-4C88-90DA-C933B0A92EDC}" sibTransId="{257D0B1C-578D-414A-BE90-3707E1EE9172}"/>
    <dgm:cxn modelId="{A7790363-0040-4FBB-9E30-1657DDDD5288}" srcId="{B44A1DD8-4E23-4B93-B8D6-21A481427BD2}" destId="{D9D392A0-8FFF-41A2-9C13-0044CD1CDBF2}" srcOrd="0" destOrd="0" parTransId="{2EFCD4A5-4323-4FA0-938C-AA9DD8E498E2}" sibTransId="{15E6CC04-56F7-4ABF-AF20-CA500D81C381}"/>
    <dgm:cxn modelId="{4E644B88-5CB1-4B2C-A1CA-2E664FB2D806}" type="presOf" srcId="{D51D5F43-2EDB-4C15-8676-7E4B0573BBB2}" destId="{20EF46D0-0F08-4405-9EFD-A86961903F91}" srcOrd="0" destOrd="0" presId="urn:microsoft.com/office/officeart/2005/8/layout/hList6"/>
    <dgm:cxn modelId="{BDB557FD-8C35-4D08-BA7C-96D20F4AA2C0}" type="presOf" srcId="{A73EE6E6-8664-445D-8E48-6BB7BF173309}" destId="{7A045E77-37D9-48CD-A32A-83C76DF00DDE}" srcOrd="0" destOrd="2" presId="urn:microsoft.com/office/officeart/2005/8/layout/hList6"/>
    <dgm:cxn modelId="{1F621D45-8D41-4D2C-A7A1-D4BD01B0A413}" srcId="{1A4A8AA5-9EA6-4662-9EE2-C28E59F9140E}" destId="{60BBCBAA-3BB2-4EF2-B5E9-55BC9D113DBD}" srcOrd="0" destOrd="0" parTransId="{80BDD47B-5F7C-4D48-B635-BFF10471CDFB}" sibTransId="{5AA06CCA-9CD8-400D-849D-119D274FA35F}"/>
    <dgm:cxn modelId="{1E15A47B-8FE1-4C2A-BBCC-D575A495E067}" srcId="{0B8FBBFC-7EA8-426D-AF20-865A15233E54}" destId="{1A4A8AA5-9EA6-4662-9EE2-C28E59F9140E}" srcOrd="3" destOrd="0" parTransId="{2D204807-B583-491D-BF33-A7A12B1A1CEC}" sibTransId="{3C9D68B0-1049-4043-BFB9-692ADA9A2ED8}"/>
    <dgm:cxn modelId="{2A0BB044-72D0-4F4D-8EEC-50B3D8888DC1}" type="presOf" srcId="{776813A4-BA80-445B-BD99-D27166132AB8}" destId="{21140169-1784-407D-833D-082CD0A7B1E4}" srcOrd="0" destOrd="1" presId="urn:microsoft.com/office/officeart/2005/8/layout/hList6"/>
    <dgm:cxn modelId="{8246DC97-9FFB-4A17-818B-AD2D94CA7D5D}" type="presOf" srcId="{DA38AC67-A5A4-4F04-8839-750CB92919AB}" destId="{20EF46D0-0F08-4405-9EFD-A86961903F91}" srcOrd="0" destOrd="1" presId="urn:microsoft.com/office/officeart/2005/8/layout/hList6"/>
    <dgm:cxn modelId="{70D93D30-5D04-418E-8E48-ADEA1A8D05CA}" srcId="{0B8FBBFC-7EA8-426D-AF20-865A15233E54}" destId="{B44A1DD8-4E23-4B93-B8D6-21A481427BD2}" srcOrd="2" destOrd="0" parTransId="{DCB63DB5-8093-443E-B094-03092D15B4CD}" sibTransId="{EBBDAB86-89CE-4147-94B5-F83A318BC6A3}"/>
    <dgm:cxn modelId="{13710074-0023-431E-AC49-B23340E906F3}" srcId="{0B8FBBFC-7EA8-426D-AF20-865A15233E54}" destId="{56FC545C-DD24-4F26-970D-72704CCF0B22}" srcOrd="1" destOrd="0" parTransId="{FBDAB0F7-4EE3-4CD9-A14C-F1C348836F20}" sibTransId="{5B2CD1CF-8A49-430E-9589-EF3F4C4BD3C5}"/>
    <dgm:cxn modelId="{CF4B8594-BC75-491F-BB41-891799914522}" type="presOf" srcId="{3E1D75B0-8A12-4A86-95A2-845B91EED8EE}" destId="{20EF46D0-0F08-4405-9EFD-A86961903F91}" srcOrd="0" destOrd="2" presId="urn:microsoft.com/office/officeart/2005/8/layout/hList6"/>
    <dgm:cxn modelId="{C6AF60CC-299F-4113-AB1E-6C980685FADC}" type="presOf" srcId="{60BBCBAA-3BB2-4EF2-B5E9-55BC9D113DBD}" destId="{F9745B33-EDC0-40D1-B1C1-B5BA0F0EEA32}" srcOrd="0" destOrd="1" presId="urn:microsoft.com/office/officeart/2005/8/layout/hList6"/>
    <dgm:cxn modelId="{5081AFA2-0C35-4E86-95F9-DD9CAE8D4B76}" srcId="{B44A1DD8-4E23-4B93-B8D6-21A481427BD2}" destId="{A73EE6E6-8664-445D-8E48-6BB7BF173309}" srcOrd="1" destOrd="0" parTransId="{6C7D1E03-59B5-4038-B36C-13261B8220E3}" sibTransId="{9E7F7C66-1249-4F01-8DF2-FDF4C35CEDEC}"/>
    <dgm:cxn modelId="{CF1DEAEB-4A6E-4A42-90D3-693DB2111B8E}" srcId="{56FC545C-DD24-4F26-970D-72704CCF0B22}" destId="{776813A4-BA80-445B-BD99-D27166132AB8}" srcOrd="0" destOrd="0" parTransId="{9F19DD3E-9EA5-481C-B988-FAAF4E333EF9}" sibTransId="{03D60E2B-3397-4A9E-B732-47258C600459}"/>
    <dgm:cxn modelId="{4BCAF4B9-4234-4B08-954A-AC672AD87560}" srcId="{56FC545C-DD24-4F26-970D-72704CCF0B22}" destId="{EC4C511E-8130-4CE2-ADA3-7CFBABA6BC19}" srcOrd="1" destOrd="0" parTransId="{BD18A19B-DE5E-42FB-887A-5299C7FB35D7}" sibTransId="{E87ED27E-9A21-40B3-A802-3199E04638BA}"/>
    <dgm:cxn modelId="{57A6A865-03FA-4DFC-8E5B-3129611C88C3}" type="presOf" srcId="{EC4C511E-8130-4CE2-ADA3-7CFBABA6BC19}" destId="{21140169-1784-407D-833D-082CD0A7B1E4}" srcOrd="0" destOrd="2" presId="urn:microsoft.com/office/officeart/2005/8/layout/hList6"/>
    <dgm:cxn modelId="{633462D8-8F18-45DC-AB96-7388F75D077D}" type="presOf" srcId="{D9D392A0-8FFF-41A2-9C13-0044CD1CDBF2}" destId="{7A045E77-37D9-48CD-A32A-83C76DF00DDE}" srcOrd="0" destOrd="1" presId="urn:microsoft.com/office/officeart/2005/8/layout/hList6"/>
    <dgm:cxn modelId="{E015E942-B6EA-4485-B1DC-2E2205054D06}" type="presOf" srcId="{56FC545C-DD24-4F26-970D-72704CCF0B22}" destId="{21140169-1784-407D-833D-082CD0A7B1E4}" srcOrd="0" destOrd="0" presId="urn:microsoft.com/office/officeart/2005/8/layout/hList6"/>
    <dgm:cxn modelId="{F88B6C5C-586F-498A-9D8F-72BB3C282AE6}" type="presParOf" srcId="{5D35BDEC-FAAF-41F1-9DE8-7148C84EC45E}" destId="{20EF46D0-0F08-4405-9EFD-A86961903F91}" srcOrd="0" destOrd="0" presId="urn:microsoft.com/office/officeart/2005/8/layout/hList6"/>
    <dgm:cxn modelId="{B8E05A6C-2BFF-410A-B298-49B1E7D588BB}" type="presParOf" srcId="{5D35BDEC-FAAF-41F1-9DE8-7148C84EC45E}" destId="{92652090-2AE3-4A49-92F2-125EB4B201F7}" srcOrd="1" destOrd="0" presId="urn:microsoft.com/office/officeart/2005/8/layout/hList6"/>
    <dgm:cxn modelId="{F64ACEA3-BBE1-470B-AF24-B98BF77AD5D9}" type="presParOf" srcId="{5D35BDEC-FAAF-41F1-9DE8-7148C84EC45E}" destId="{21140169-1784-407D-833D-082CD0A7B1E4}" srcOrd="2" destOrd="0" presId="urn:microsoft.com/office/officeart/2005/8/layout/hList6"/>
    <dgm:cxn modelId="{4878B729-58AC-4973-9BB8-4E0DBCF59D97}" type="presParOf" srcId="{5D35BDEC-FAAF-41F1-9DE8-7148C84EC45E}" destId="{B8D006A5-C4CF-48C3-B33C-8E8F5479E59C}" srcOrd="3" destOrd="0" presId="urn:microsoft.com/office/officeart/2005/8/layout/hList6"/>
    <dgm:cxn modelId="{E38D32CC-0BB9-4B13-9524-1972880555E6}" type="presParOf" srcId="{5D35BDEC-FAAF-41F1-9DE8-7148C84EC45E}" destId="{7A045E77-37D9-48CD-A32A-83C76DF00DDE}" srcOrd="4" destOrd="0" presId="urn:microsoft.com/office/officeart/2005/8/layout/hList6"/>
    <dgm:cxn modelId="{D5B48BF8-C250-4B3E-99F7-51F7C61E61C2}" type="presParOf" srcId="{5D35BDEC-FAAF-41F1-9DE8-7148C84EC45E}" destId="{73B090C7-DBCC-4050-A047-6D4A8BEA9DB9}" srcOrd="5" destOrd="0" presId="urn:microsoft.com/office/officeart/2005/8/layout/hList6"/>
    <dgm:cxn modelId="{E9E6758C-6090-4B79-9A41-CC46811F4735}" type="presParOf" srcId="{5D35BDEC-FAAF-41F1-9DE8-7148C84EC45E}" destId="{F9745B33-EDC0-40D1-B1C1-B5BA0F0EEA3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0C12C-D535-47F7-B40D-A388B37BF27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476880-CCF3-4051-B1C7-217FEDE466AF}">
      <dgm:prSet phldrT="[Текст]" phldr="1"/>
      <dgm:spPr/>
      <dgm:t>
        <a:bodyPr/>
        <a:lstStyle/>
        <a:p>
          <a:endParaRPr lang="ru-RU"/>
        </a:p>
      </dgm:t>
    </dgm:pt>
    <dgm:pt modelId="{B0F5EB05-8759-4823-B35C-A8D65D97093D}" type="parTrans" cxnId="{E3C164FC-ADD5-4820-AFEE-752351A0C0FD}">
      <dgm:prSet/>
      <dgm:spPr/>
      <dgm:t>
        <a:bodyPr/>
        <a:lstStyle/>
        <a:p>
          <a:endParaRPr lang="ru-RU"/>
        </a:p>
      </dgm:t>
    </dgm:pt>
    <dgm:pt modelId="{FF24DF3B-78F1-417B-B0E0-E042DA5E80DA}" type="sibTrans" cxnId="{E3C164FC-ADD5-4820-AFEE-752351A0C0FD}">
      <dgm:prSet/>
      <dgm:spPr/>
      <dgm:t>
        <a:bodyPr/>
        <a:lstStyle/>
        <a:p>
          <a:endParaRPr lang="ru-RU"/>
        </a:p>
      </dgm:t>
    </dgm:pt>
    <dgm:pt modelId="{8D153157-8844-4BA8-8D56-7943D7B8B1FE}">
      <dgm:prSet phldrT="[Текст]"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330E42"/>
              </a:solidFill>
              <a:latin typeface="+mn-lt"/>
            </a:rPr>
            <a:t>Вербальные знаковые системы</a:t>
          </a:r>
          <a:endParaRPr lang="ru-RU" sz="1400" b="1" dirty="0">
            <a:solidFill>
              <a:srgbClr val="330E42"/>
            </a:solidFill>
            <a:latin typeface="+mn-lt"/>
          </a:endParaRPr>
        </a:p>
      </dgm:t>
    </dgm:pt>
    <dgm:pt modelId="{4382643B-44B8-416A-9F73-CF406E7A9EFF}" type="parTrans" cxnId="{3C0384D7-0525-4E6B-80AA-5FB11AFE4193}">
      <dgm:prSet/>
      <dgm:spPr/>
      <dgm:t>
        <a:bodyPr/>
        <a:lstStyle/>
        <a:p>
          <a:endParaRPr lang="ru-RU"/>
        </a:p>
      </dgm:t>
    </dgm:pt>
    <dgm:pt modelId="{0E1149E9-DB24-41DF-904B-41AE4E7F9068}" type="sibTrans" cxnId="{3C0384D7-0525-4E6B-80AA-5FB11AFE4193}">
      <dgm:prSet/>
      <dgm:spPr/>
      <dgm:t>
        <a:bodyPr/>
        <a:lstStyle/>
        <a:p>
          <a:endParaRPr lang="ru-RU"/>
        </a:p>
      </dgm:t>
    </dgm:pt>
    <dgm:pt modelId="{2125BA8D-87ED-4BA2-8E54-9BCEE19B2E3D}">
      <dgm:prSet phldrT="[Текст]" phldr="1"/>
      <dgm:spPr/>
      <dgm:t>
        <a:bodyPr/>
        <a:lstStyle/>
        <a:p>
          <a:endParaRPr lang="ru-RU"/>
        </a:p>
      </dgm:t>
    </dgm:pt>
    <dgm:pt modelId="{F164AE70-938F-4F24-A9FA-40F86F3562DE}" type="parTrans" cxnId="{5E4CA10A-D2BB-451A-A9E1-243DB87515C3}">
      <dgm:prSet/>
      <dgm:spPr/>
      <dgm:t>
        <a:bodyPr/>
        <a:lstStyle/>
        <a:p>
          <a:endParaRPr lang="ru-RU"/>
        </a:p>
      </dgm:t>
    </dgm:pt>
    <dgm:pt modelId="{4607E6AD-287F-4182-ABF0-17601D29F13D}" type="sibTrans" cxnId="{5E4CA10A-D2BB-451A-A9E1-243DB87515C3}">
      <dgm:prSet/>
      <dgm:spPr/>
      <dgm:t>
        <a:bodyPr/>
        <a:lstStyle/>
        <a:p>
          <a:endParaRPr lang="ru-RU"/>
        </a:p>
      </dgm:t>
    </dgm:pt>
    <dgm:pt modelId="{0381874F-8A93-447C-8639-6756863489C7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>
              <a:latin typeface="+mn-lt"/>
            </a:rPr>
            <a:t>Невербальные знаковые системы</a:t>
          </a:r>
          <a:endParaRPr lang="ru-RU" sz="1400" b="1" dirty="0">
            <a:latin typeface="+mn-lt"/>
          </a:endParaRPr>
        </a:p>
      </dgm:t>
    </dgm:pt>
    <dgm:pt modelId="{55006893-B0DA-4A44-A504-2DCFDB59B38D}" type="parTrans" cxnId="{7F447EC1-3544-47CB-BD29-F6DF296323AF}">
      <dgm:prSet/>
      <dgm:spPr/>
      <dgm:t>
        <a:bodyPr/>
        <a:lstStyle/>
        <a:p>
          <a:endParaRPr lang="ru-RU"/>
        </a:p>
      </dgm:t>
    </dgm:pt>
    <dgm:pt modelId="{F7516F15-2713-4E69-AC4A-FF27C1EC2222}" type="sibTrans" cxnId="{7F447EC1-3544-47CB-BD29-F6DF296323AF}">
      <dgm:prSet/>
      <dgm:spPr/>
      <dgm:t>
        <a:bodyPr/>
        <a:lstStyle/>
        <a:p>
          <a:endParaRPr lang="ru-RU"/>
        </a:p>
      </dgm:t>
    </dgm:pt>
    <dgm:pt modelId="{BDC66474-609C-494A-BCFD-87A18F6CECB4}">
      <dgm:prSet phldrT="[Текст]" phldr="1"/>
      <dgm:spPr/>
      <dgm:t>
        <a:bodyPr/>
        <a:lstStyle/>
        <a:p>
          <a:endParaRPr lang="ru-RU"/>
        </a:p>
      </dgm:t>
    </dgm:pt>
    <dgm:pt modelId="{DF369E98-42F6-4B06-8548-FA0B1D6592B1}" type="parTrans" cxnId="{FB60413D-99D0-4229-B546-8760E0065C96}">
      <dgm:prSet/>
      <dgm:spPr/>
      <dgm:t>
        <a:bodyPr/>
        <a:lstStyle/>
        <a:p>
          <a:endParaRPr lang="ru-RU"/>
        </a:p>
      </dgm:t>
    </dgm:pt>
    <dgm:pt modelId="{08195C2F-ED13-4944-860B-281BF1FA1441}" type="sibTrans" cxnId="{FB60413D-99D0-4229-B546-8760E0065C96}">
      <dgm:prSet/>
      <dgm:spPr/>
      <dgm:t>
        <a:bodyPr/>
        <a:lstStyle/>
        <a:p>
          <a:endParaRPr lang="ru-RU"/>
        </a:p>
      </dgm:t>
    </dgm:pt>
    <dgm:pt modelId="{1422FC33-C760-43AC-8430-1E17B233DEA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ctr"/>
          <a:r>
            <a:rPr lang="ru-RU" sz="1400" b="1" dirty="0" smtClean="0">
              <a:latin typeface="+mn-lt"/>
            </a:rPr>
            <a:t>Вторичные моделирующие системы</a:t>
          </a:r>
          <a:endParaRPr lang="ru-RU" sz="1400" b="1" dirty="0">
            <a:latin typeface="+mn-lt"/>
          </a:endParaRPr>
        </a:p>
      </dgm:t>
    </dgm:pt>
    <dgm:pt modelId="{51E692CA-B033-44F3-84AE-70F6088FE552}" type="parTrans" cxnId="{36768FDE-3D31-4E11-B4B8-3F199EC9A19E}">
      <dgm:prSet/>
      <dgm:spPr/>
      <dgm:t>
        <a:bodyPr/>
        <a:lstStyle/>
        <a:p>
          <a:endParaRPr lang="ru-RU"/>
        </a:p>
      </dgm:t>
    </dgm:pt>
    <dgm:pt modelId="{CA72C456-3641-4122-A44C-E62AC40A4173}" type="sibTrans" cxnId="{36768FDE-3D31-4E11-B4B8-3F199EC9A19E}">
      <dgm:prSet/>
      <dgm:spPr/>
      <dgm:t>
        <a:bodyPr/>
        <a:lstStyle/>
        <a:p>
          <a:endParaRPr lang="ru-RU"/>
        </a:p>
      </dgm:t>
    </dgm:pt>
    <dgm:pt modelId="{A9596777-86AE-43FB-A504-47A3699323BE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основное и исторически первичное средство познания и коммуникации</a:t>
          </a:r>
        </a:p>
      </dgm:t>
    </dgm:pt>
    <dgm:pt modelId="{90E105C4-8F60-40E9-A046-D77748E60E61}" type="parTrans" cxnId="{E50B5539-44F9-4557-B373-22467ADB05D9}">
      <dgm:prSet/>
      <dgm:spPr/>
      <dgm:t>
        <a:bodyPr/>
        <a:lstStyle/>
        <a:p>
          <a:endParaRPr lang="ru-RU"/>
        </a:p>
      </dgm:t>
    </dgm:pt>
    <dgm:pt modelId="{6948F3FD-2000-49C1-82DF-2ED5DFE45A51}" type="sibTrans" cxnId="{E50B5539-44F9-4557-B373-22467ADB05D9}">
      <dgm:prSet/>
      <dgm:spPr/>
      <dgm:t>
        <a:bodyPr/>
        <a:lstStyle/>
        <a:p>
          <a:endParaRPr lang="ru-RU"/>
        </a:p>
      </dgm:t>
    </dgm:pt>
    <dgm:pt modelId="{CDBCE6A8-0971-4706-87A1-EA7B0BF9D7F1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открытый характер, способность к неограниченному развитию</a:t>
          </a:r>
          <a:endParaRPr lang="ru-RU" sz="1400" dirty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5C19661C-0CA0-4FA7-B78B-4A4C0E037B5C}" type="parTrans" cxnId="{CF3280EC-291B-4EC1-AF94-DB3C1CA6F113}">
      <dgm:prSet/>
      <dgm:spPr/>
      <dgm:t>
        <a:bodyPr/>
        <a:lstStyle/>
        <a:p>
          <a:endParaRPr lang="ru-RU"/>
        </a:p>
      </dgm:t>
    </dgm:pt>
    <dgm:pt modelId="{7B04DDDA-9006-4E4F-A767-B60C6822783D}" type="sibTrans" cxnId="{CF3280EC-291B-4EC1-AF94-DB3C1CA6F113}">
      <dgm:prSet/>
      <dgm:spPr/>
      <dgm:t>
        <a:bodyPr/>
        <a:lstStyle/>
        <a:p>
          <a:endParaRPr lang="ru-RU"/>
        </a:p>
      </dgm:t>
    </dgm:pt>
    <dgm:pt modelId="{9877E149-00EE-46DF-9BFF-AFA9EC9B91B3}">
      <dgm:prSet phldrT="[Текст]"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естественные языки – семиотический базис культуры </a:t>
          </a:r>
          <a:endParaRPr lang="ru-RU" sz="1400" dirty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096AD959-C8B6-424B-88E9-82B802840F9D}" type="parTrans" cxnId="{4E47902C-55F5-491D-972F-A208EC7A9B44}">
      <dgm:prSet/>
      <dgm:spPr/>
      <dgm:t>
        <a:bodyPr/>
        <a:lstStyle/>
        <a:p>
          <a:endParaRPr lang="ru-RU"/>
        </a:p>
      </dgm:t>
    </dgm:pt>
    <dgm:pt modelId="{F405678B-1CCA-44A2-9519-47C497B2A8DA}" type="sibTrans" cxnId="{4E47902C-55F5-491D-972F-A208EC7A9B44}">
      <dgm:prSet/>
      <dgm:spPr/>
      <dgm:t>
        <a:bodyPr/>
        <a:lstStyle/>
        <a:p>
          <a:endParaRPr lang="ru-RU"/>
        </a:p>
      </dgm:t>
    </dgm:pt>
    <dgm:pt modelId="{C3A9EC02-ED06-44D1-ADF2-C8A4E63BBA36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специфическая </a:t>
          </a:r>
          <a:r>
            <a:rPr lang="ru-RU" sz="1400" dirty="0" err="1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структурноая</a:t>
          </a:r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 организации</a:t>
          </a:r>
        </a:p>
      </dgm:t>
    </dgm:pt>
    <dgm:pt modelId="{97E5B17C-DD23-48E2-915D-D7914360A46A}" type="parTrans" cxnId="{C56DB7E2-CA5D-42C4-AEB8-5FA99999BF2B}">
      <dgm:prSet/>
      <dgm:spPr/>
      <dgm:t>
        <a:bodyPr/>
        <a:lstStyle/>
        <a:p>
          <a:endParaRPr lang="ru-RU"/>
        </a:p>
      </dgm:t>
    </dgm:pt>
    <dgm:pt modelId="{8E3BB9C4-8078-4E10-A500-A7E9C011C483}" type="sibTrans" cxnId="{C56DB7E2-CA5D-42C4-AEB8-5FA99999BF2B}">
      <dgm:prSet/>
      <dgm:spPr/>
      <dgm:t>
        <a:bodyPr/>
        <a:lstStyle/>
        <a:p>
          <a:endParaRPr lang="ru-RU"/>
        </a:p>
      </dgm:t>
    </dgm:pt>
    <dgm:pt modelId="{326CB57F-FAAF-4725-8D43-7B1FFAEAC23E}">
      <dgm:prSet phldrT="[Текст]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>
            <a:latin typeface="+mn-lt"/>
          </a:endParaRPr>
        </a:p>
      </dgm:t>
    </dgm:pt>
    <dgm:pt modelId="{3FAA79D6-634D-412D-B21E-266686E7CD9D}" type="parTrans" cxnId="{DB5F57ED-B357-4704-B310-42763B3ED544}">
      <dgm:prSet/>
      <dgm:spPr/>
      <dgm:t>
        <a:bodyPr/>
        <a:lstStyle/>
        <a:p>
          <a:endParaRPr lang="ru-RU"/>
        </a:p>
      </dgm:t>
    </dgm:pt>
    <dgm:pt modelId="{24EA7C2F-9ED0-4F0B-B0B5-27AB74E13363}" type="sibTrans" cxnId="{DB5F57ED-B357-4704-B310-42763B3ED544}">
      <dgm:prSet/>
      <dgm:spPr/>
      <dgm:t>
        <a:bodyPr/>
        <a:lstStyle/>
        <a:p>
          <a:endParaRPr lang="ru-RU"/>
        </a:p>
      </dgm:t>
    </dgm:pt>
    <dgm:pt modelId="{B9AA7115-FE39-465C-801B-4D05CE2999A2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>
            <a:latin typeface="+mn-lt"/>
          </a:endParaRPr>
        </a:p>
      </dgm:t>
    </dgm:pt>
    <dgm:pt modelId="{E28C0CDA-C395-449A-BF50-16362B55410E}" type="parTrans" cxnId="{4CEEE928-8BDF-46B9-839E-7A23C0AA996D}">
      <dgm:prSet/>
      <dgm:spPr/>
      <dgm:t>
        <a:bodyPr/>
        <a:lstStyle/>
        <a:p>
          <a:endParaRPr lang="ru-RU"/>
        </a:p>
      </dgm:t>
    </dgm:pt>
    <dgm:pt modelId="{24FEEFB5-F47E-434E-8FB8-708C39C65A57}" type="sibTrans" cxnId="{4CEEE928-8BDF-46B9-839E-7A23C0AA996D}">
      <dgm:prSet/>
      <dgm:spPr/>
      <dgm:t>
        <a:bodyPr/>
        <a:lstStyle/>
        <a:p>
          <a:endParaRPr lang="ru-RU"/>
        </a:p>
      </dgm:t>
    </dgm:pt>
    <dgm:pt modelId="{FE776344-EADF-4431-808D-4441C1CBB943}">
      <dgm:prSet phldrT="[Текст]"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endParaRPr lang="ru-RU" sz="1400" dirty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EF17FCF4-5638-48DF-84FD-76B8EA718BF3}" type="parTrans" cxnId="{3CE0BAF5-B694-4C8C-BEA3-8F1DC02CB796}">
      <dgm:prSet/>
      <dgm:spPr/>
      <dgm:t>
        <a:bodyPr/>
        <a:lstStyle/>
        <a:p>
          <a:endParaRPr lang="ru-RU"/>
        </a:p>
      </dgm:t>
    </dgm:pt>
    <dgm:pt modelId="{3F5E6C95-1126-4697-8429-537C94985845}" type="sibTrans" cxnId="{3CE0BAF5-B694-4C8C-BEA3-8F1DC02CB796}">
      <dgm:prSet/>
      <dgm:spPr/>
      <dgm:t>
        <a:bodyPr/>
        <a:lstStyle/>
        <a:p>
          <a:endParaRPr lang="ru-RU"/>
        </a:p>
      </dgm:t>
    </dgm:pt>
    <dgm:pt modelId="{29880D57-BE8A-4BD1-A624-9263C72CB95C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endParaRPr lang="ru-RU" sz="1400" dirty="0" smtClean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4F430731-0C2F-4950-964D-78CBDE8027F0}" type="parTrans" cxnId="{57E7CA9A-B26A-4BD6-A818-64034B6B2F61}">
      <dgm:prSet/>
      <dgm:spPr/>
      <dgm:t>
        <a:bodyPr/>
        <a:lstStyle/>
        <a:p>
          <a:endParaRPr lang="ru-RU"/>
        </a:p>
      </dgm:t>
    </dgm:pt>
    <dgm:pt modelId="{D5BF638F-3731-499D-A223-2B21EC9CA0AF}" type="sibTrans" cxnId="{57E7CA9A-B26A-4BD6-A818-64034B6B2F61}">
      <dgm:prSet/>
      <dgm:spPr/>
      <dgm:t>
        <a:bodyPr/>
        <a:lstStyle/>
        <a:p>
          <a:endParaRPr lang="ru-RU"/>
        </a:p>
      </dgm:t>
    </dgm:pt>
    <dgm:pt modelId="{04062463-D189-494F-B8A5-7191060198BD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endParaRPr lang="ru-RU" sz="1400" dirty="0" smtClean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C28B2ACC-BB6D-4CE6-9A59-6DA7CEA6CC4C}" type="parTrans" cxnId="{2AA5E784-6EAA-44E5-9B83-2A882EA00583}">
      <dgm:prSet/>
      <dgm:spPr/>
      <dgm:t>
        <a:bodyPr/>
        <a:lstStyle/>
        <a:p>
          <a:endParaRPr lang="ru-RU"/>
        </a:p>
      </dgm:t>
    </dgm:pt>
    <dgm:pt modelId="{894462D7-BEA5-4A9B-B716-A80FF12916E0}" type="sibTrans" cxnId="{2AA5E784-6EAA-44E5-9B83-2A882EA00583}">
      <dgm:prSet/>
      <dgm:spPr/>
      <dgm:t>
        <a:bodyPr/>
        <a:lstStyle/>
        <a:p>
          <a:endParaRPr lang="ru-RU"/>
        </a:p>
      </dgm:t>
    </dgm:pt>
    <dgm:pt modelId="{54874F1E-E0B2-4B59-BE8D-106B000C3080}">
      <dgm:prSet phldrT="[Текст]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latin typeface="+mn-lt"/>
          </a:endParaRPr>
        </a:p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>
            <a:latin typeface="+mn-lt"/>
          </a:endParaRPr>
        </a:p>
      </dgm:t>
    </dgm:pt>
    <dgm:pt modelId="{183E4384-00AC-4F06-891C-CE50392C1FFB}" type="parTrans" cxnId="{D793188F-E7BA-47B7-B2A2-59B5F84A637C}">
      <dgm:prSet/>
      <dgm:spPr/>
      <dgm:t>
        <a:bodyPr/>
        <a:lstStyle/>
        <a:p>
          <a:endParaRPr lang="ru-RU"/>
        </a:p>
      </dgm:t>
    </dgm:pt>
    <dgm:pt modelId="{2F92DFA3-A119-4522-9C0E-1D03C3431350}" type="sibTrans" cxnId="{D793188F-E7BA-47B7-B2A2-59B5F84A637C}">
      <dgm:prSet/>
      <dgm:spPr/>
      <dgm:t>
        <a:bodyPr/>
        <a:lstStyle/>
        <a:p>
          <a:endParaRPr lang="ru-RU"/>
        </a:p>
      </dgm:t>
    </dgm:pt>
    <dgm:pt modelId="{6F1792CD-3A88-4461-848A-4176CED79015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>
            <a:latin typeface="+mn-lt"/>
          </a:endParaRPr>
        </a:p>
      </dgm:t>
    </dgm:pt>
    <dgm:pt modelId="{01AACD09-6521-4F2F-BD5E-54A3DCE1A7FF}" type="parTrans" cxnId="{6730B0E4-B57F-4265-8104-A129C78F1242}">
      <dgm:prSet/>
      <dgm:spPr/>
      <dgm:t>
        <a:bodyPr/>
        <a:lstStyle/>
        <a:p>
          <a:endParaRPr lang="ru-RU"/>
        </a:p>
      </dgm:t>
    </dgm:pt>
    <dgm:pt modelId="{9FC8FFBB-60CC-45E5-BE33-CCC3D4E2E70C}" type="sibTrans" cxnId="{6730B0E4-B57F-4265-8104-A129C78F1242}">
      <dgm:prSet/>
      <dgm:spPr/>
      <dgm:t>
        <a:bodyPr/>
        <a:lstStyle/>
        <a:p>
          <a:endParaRPr lang="ru-RU"/>
        </a:p>
      </dgm:t>
    </dgm:pt>
    <dgm:pt modelId="{D025BB90-5DDE-4523-A4E0-F1485D8E00E3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+mn-lt"/>
              <a:cs typeface="Arial" panose="020B0604020202020204" pitchFamily="34" charset="0"/>
            </a:rPr>
            <a:t>знаковые системы записи (письмо, нотная запись и др.)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8151B613-FCFC-466D-A163-87299E90939D}" type="parTrans" cxnId="{176C0752-0A5C-4813-BE5B-A4C73A91E8ED}">
      <dgm:prSet/>
      <dgm:spPr/>
      <dgm:t>
        <a:bodyPr/>
        <a:lstStyle/>
        <a:p>
          <a:endParaRPr lang="ru-RU"/>
        </a:p>
      </dgm:t>
    </dgm:pt>
    <dgm:pt modelId="{42244E8A-3FF1-42E3-8B27-5F60CD47F22A}" type="sibTrans" cxnId="{176C0752-0A5C-4813-BE5B-A4C73A91E8ED}">
      <dgm:prSet/>
      <dgm:spPr/>
      <dgm:t>
        <a:bodyPr/>
        <a:lstStyle/>
        <a:p>
          <a:endParaRPr lang="ru-RU"/>
        </a:p>
      </dgm:t>
    </dgm:pt>
    <dgm:pt modelId="{3A5BE5F1-372D-4F01-8340-0FB24BCBBD58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FEB06B69-D496-4999-9EB9-E500EC1D8987}" type="parTrans" cxnId="{207327D6-4CC2-48D4-BB47-B5BBCF0CF5A3}">
      <dgm:prSet/>
      <dgm:spPr/>
      <dgm:t>
        <a:bodyPr/>
        <a:lstStyle/>
        <a:p>
          <a:endParaRPr lang="ru-RU"/>
        </a:p>
      </dgm:t>
    </dgm:pt>
    <dgm:pt modelId="{D4E3EF79-054D-4481-8453-330B876BA1B2}" type="sibTrans" cxnId="{207327D6-4CC2-48D4-BB47-B5BBCF0CF5A3}">
      <dgm:prSet/>
      <dgm:spPr/>
      <dgm:t>
        <a:bodyPr/>
        <a:lstStyle/>
        <a:p>
          <a:endParaRPr lang="ru-RU"/>
        </a:p>
      </dgm:t>
    </dgm:pt>
    <dgm:pt modelId="{B04D7009-56EE-4342-A2A2-81BD268B4EF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endParaRPr lang="ru-RU" sz="1300" b="1" dirty="0">
            <a:latin typeface="+mn-lt"/>
            <a:cs typeface="Arial" panose="020B0604020202020204" pitchFamily="34" charset="0"/>
          </a:endParaRPr>
        </a:p>
      </dgm:t>
    </dgm:pt>
    <dgm:pt modelId="{F013F367-CA71-4D5D-9A8A-3DF44F0828CF}" type="parTrans" cxnId="{A87213B2-7F2F-44A3-A1C8-D66CBBB66FAD}">
      <dgm:prSet/>
      <dgm:spPr/>
      <dgm:t>
        <a:bodyPr/>
        <a:lstStyle/>
        <a:p>
          <a:endParaRPr lang="ru-RU"/>
        </a:p>
      </dgm:t>
    </dgm:pt>
    <dgm:pt modelId="{36D3630E-7E6C-4E51-A5D3-7D4D2EF328ED}" type="sibTrans" cxnId="{A87213B2-7F2F-44A3-A1C8-D66CBBB66FAD}">
      <dgm:prSet/>
      <dgm:spPr/>
      <dgm:t>
        <a:bodyPr/>
        <a:lstStyle/>
        <a:p>
          <a:endParaRPr lang="ru-RU"/>
        </a:p>
      </dgm:t>
    </dgm:pt>
    <dgm:pt modelId="{B15D28B3-4805-4573-B042-A0B7F66C7F78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endParaRPr lang="ru-RU" sz="1300" b="0" dirty="0">
            <a:latin typeface="+mn-lt"/>
            <a:cs typeface="Arial" panose="020B0604020202020204" pitchFamily="34" charset="0"/>
          </a:endParaRPr>
        </a:p>
      </dgm:t>
    </dgm:pt>
    <dgm:pt modelId="{414F35E6-FA36-491B-829F-3317E9E7D9E3}" type="parTrans" cxnId="{A4192848-497C-4890-85F4-7A9B284B61C9}">
      <dgm:prSet/>
      <dgm:spPr/>
      <dgm:t>
        <a:bodyPr/>
        <a:lstStyle/>
        <a:p>
          <a:endParaRPr lang="ru-RU"/>
        </a:p>
      </dgm:t>
    </dgm:pt>
    <dgm:pt modelId="{B7B405FC-722B-47A7-BAA8-C1EE682F6C7C}" type="sibTrans" cxnId="{A4192848-497C-4890-85F4-7A9B284B61C9}">
      <dgm:prSet/>
      <dgm:spPr/>
      <dgm:t>
        <a:bodyPr/>
        <a:lstStyle/>
        <a:p>
          <a:endParaRPr lang="ru-RU"/>
        </a:p>
      </dgm:t>
    </dgm:pt>
    <dgm:pt modelId="{35F570C0-533D-4979-A91D-A9EC5396A373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endParaRPr lang="ru-RU" sz="1300" b="0" dirty="0">
            <a:latin typeface="+mn-lt"/>
          </a:endParaRPr>
        </a:p>
      </dgm:t>
    </dgm:pt>
    <dgm:pt modelId="{BB14C5B0-A87F-4018-BC4C-97E9F141A4B3}" type="parTrans" cxnId="{F5D70FC5-3E33-4C7F-8349-1BCB834B7299}">
      <dgm:prSet/>
      <dgm:spPr/>
      <dgm:t>
        <a:bodyPr/>
        <a:lstStyle/>
        <a:p>
          <a:endParaRPr lang="ru-RU"/>
        </a:p>
      </dgm:t>
    </dgm:pt>
    <dgm:pt modelId="{E5C7089E-C160-4A97-A5CC-0B6D3008E8FB}" type="sibTrans" cxnId="{F5D70FC5-3E33-4C7F-8349-1BCB834B7299}">
      <dgm:prSet/>
      <dgm:spPr/>
      <dgm:t>
        <a:bodyPr/>
        <a:lstStyle/>
        <a:p>
          <a:endParaRPr lang="ru-RU"/>
        </a:p>
      </dgm:t>
    </dgm:pt>
    <dgm:pt modelId="{72320C7E-F2C3-4CB2-85D1-E106B633F81D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r>
            <a:rPr lang="ru-RU" sz="1400" b="0" i="0" dirty="0" smtClean="0">
              <a:latin typeface="+mn-lt"/>
              <a:cs typeface="Arial" panose="020B0604020202020204" pitchFamily="34" charset="0"/>
            </a:rPr>
            <a:t>мифология, религия, искусство 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62D84198-7410-4721-BE9E-442283C5DD9E}" type="parTrans" cxnId="{A3ABE161-A032-4ABC-9300-E98D3F6CFE7E}">
      <dgm:prSet/>
      <dgm:spPr/>
      <dgm:t>
        <a:bodyPr/>
        <a:lstStyle/>
        <a:p>
          <a:endParaRPr lang="ru-RU"/>
        </a:p>
      </dgm:t>
    </dgm:pt>
    <dgm:pt modelId="{B5ED4F2D-8803-4CB2-93E2-53B1213A4793}" type="sibTrans" cxnId="{A3ABE161-A032-4ABC-9300-E98D3F6CFE7E}">
      <dgm:prSet/>
      <dgm:spPr/>
      <dgm:t>
        <a:bodyPr/>
        <a:lstStyle/>
        <a:p>
          <a:endParaRPr lang="ru-RU"/>
        </a:p>
      </dgm:t>
    </dgm:pt>
    <dgm:pt modelId="{2CDBA50D-6A4B-4912-9D57-5239A94DBD6F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AEB8010E-03D7-40BE-A61D-C364AF6E49F8}" type="parTrans" cxnId="{FBBD3FFB-BB8C-4A1D-88F9-2FAFC2E40B7C}">
      <dgm:prSet/>
      <dgm:spPr/>
      <dgm:t>
        <a:bodyPr/>
        <a:lstStyle/>
        <a:p>
          <a:endParaRPr lang="ru-RU"/>
        </a:p>
      </dgm:t>
    </dgm:pt>
    <dgm:pt modelId="{F2B2106B-630E-45B2-985E-56CEE7E2A867}" type="sibTrans" cxnId="{FBBD3FFB-BB8C-4A1D-88F9-2FAFC2E40B7C}">
      <dgm:prSet/>
      <dgm:spPr/>
      <dgm:t>
        <a:bodyPr/>
        <a:lstStyle/>
        <a:p>
          <a:endParaRPr lang="ru-RU"/>
        </a:p>
      </dgm:t>
    </dgm:pt>
    <dgm:pt modelId="{FD899311-B1FD-45BA-A0DB-67D31A23F69B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r>
            <a:rPr lang="ru-RU" sz="1400" b="0" dirty="0" smtClean="0">
              <a:latin typeface="+mn-lt"/>
              <a:cs typeface="Arial" panose="020B0604020202020204" pitchFamily="34" charset="0"/>
            </a:rPr>
            <a:t>строятся на основе естественного языка, но имеют более сложную систему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15DC40BA-0FA1-4C10-A104-1391B14891D5}" type="parTrans" cxnId="{1C929BF8-86EB-4ED9-ADE0-334C67A992BC}">
      <dgm:prSet/>
      <dgm:spPr/>
      <dgm:t>
        <a:bodyPr/>
        <a:lstStyle/>
        <a:p>
          <a:endParaRPr lang="ru-RU"/>
        </a:p>
      </dgm:t>
    </dgm:pt>
    <dgm:pt modelId="{8F957BE7-AC40-4957-A319-F13B2B891994}" type="sibTrans" cxnId="{1C929BF8-86EB-4ED9-ADE0-334C67A992BC}">
      <dgm:prSet/>
      <dgm:spPr/>
      <dgm:t>
        <a:bodyPr/>
        <a:lstStyle/>
        <a:p>
          <a:endParaRPr lang="ru-RU"/>
        </a:p>
      </dgm:t>
    </dgm:pt>
    <dgm:pt modelId="{8CDED1D3-DD45-4C36-B71F-5259DB997BC6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+mn-lt"/>
              <a:cs typeface="Arial" panose="020B0604020202020204" pitchFamily="34" charset="0"/>
            </a:rPr>
            <a:t>сигналы, образы, символы, ритуалы, формальные языки наук  и др.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9C71FAF3-CE12-4BC3-9906-C185465E32DB}" type="parTrans" cxnId="{B58CE9AF-A380-4C11-929E-701EF1650EFD}">
      <dgm:prSet/>
      <dgm:spPr/>
      <dgm:t>
        <a:bodyPr/>
        <a:lstStyle/>
        <a:p>
          <a:endParaRPr lang="ru-RU"/>
        </a:p>
      </dgm:t>
    </dgm:pt>
    <dgm:pt modelId="{977A1609-15D1-4D7F-816E-77CE375F16C4}" type="sibTrans" cxnId="{B58CE9AF-A380-4C11-929E-701EF1650EFD}">
      <dgm:prSet/>
      <dgm:spPr/>
      <dgm:t>
        <a:bodyPr/>
        <a:lstStyle/>
        <a:p>
          <a:endParaRPr lang="ru-RU"/>
        </a:p>
      </dgm:t>
    </dgm:pt>
    <dgm:pt modelId="{7F94EB0D-0D6E-4B88-B2FB-6D79E5D8B400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BF39898F-9F7B-4963-B878-91EA4885C27E}" type="parTrans" cxnId="{479E0A44-DC0D-4CEA-B6A7-EBB2010F6EAF}">
      <dgm:prSet/>
      <dgm:spPr/>
      <dgm:t>
        <a:bodyPr/>
        <a:lstStyle/>
        <a:p>
          <a:endParaRPr lang="ru-RU"/>
        </a:p>
      </dgm:t>
    </dgm:pt>
    <dgm:pt modelId="{963DB9F3-2DF0-43B6-A1E5-8673D9092E35}" type="sibTrans" cxnId="{479E0A44-DC0D-4CEA-B6A7-EBB2010F6EAF}">
      <dgm:prSet/>
      <dgm:spPr/>
      <dgm:t>
        <a:bodyPr/>
        <a:lstStyle/>
        <a:p>
          <a:endParaRPr lang="ru-RU"/>
        </a:p>
      </dgm:t>
    </dgm:pt>
    <dgm:pt modelId="{FA7E961A-00BA-4701-8F74-BB674AD7714A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r>
            <a:rPr lang="ru-RU" sz="1400" b="0" dirty="0" smtClean="0">
              <a:latin typeface="+mn-lt"/>
              <a:cs typeface="Arial" panose="020B0604020202020204" pitchFamily="34" charset="0"/>
            </a:rPr>
            <a:t>«язык кино», «язык театра» и т.д.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03FC07C8-057A-4BD8-A9E0-6BFBA3E19200}" type="parTrans" cxnId="{8BACCAC8-3694-4906-9E6E-E664AD07453F}">
      <dgm:prSet/>
      <dgm:spPr/>
      <dgm:t>
        <a:bodyPr/>
        <a:lstStyle/>
        <a:p>
          <a:endParaRPr lang="ru-RU"/>
        </a:p>
      </dgm:t>
    </dgm:pt>
    <dgm:pt modelId="{96C9EA44-1D1F-45AD-BF55-E90D90A58C46}" type="sibTrans" cxnId="{8BACCAC8-3694-4906-9E6E-E664AD07453F}">
      <dgm:prSet/>
      <dgm:spPr/>
      <dgm:t>
        <a:bodyPr/>
        <a:lstStyle/>
        <a:p>
          <a:endParaRPr lang="ru-RU"/>
        </a:p>
      </dgm:t>
    </dgm:pt>
    <dgm:pt modelId="{8DB70824-9710-4CB8-B4FA-6C13F669E9DE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A3A119"/>
        </a:solidFill>
        <a:ln>
          <a:solidFill>
            <a:srgbClr val="A3A119"/>
          </a:solidFill>
        </a:ln>
      </dgm:spPr>
      <dgm:t>
        <a:bodyPr/>
        <a:lstStyle/>
        <a:p>
          <a:pPr algn="l"/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3DB72AB2-C26B-41EF-ACC4-B41D500A8DCB}" type="parTrans" cxnId="{90C51E95-87F0-4553-9C13-88D7BBFDF6CE}">
      <dgm:prSet/>
      <dgm:spPr/>
      <dgm:t>
        <a:bodyPr/>
        <a:lstStyle/>
        <a:p>
          <a:endParaRPr lang="ru-RU"/>
        </a:p>
      </dgm:t>
    </dgm:pt>
    <dgm:pt modelId="{709E4C56-F38B-4016-A80A-8831898CD617}" type="sibTrans" cxnId="{90C51E95-87F0-4553-9C13-88D7BBFDF6CE}">
      <dgm:prSet/>
      <dgm:spPr/>
      <dgm:t>
        <a:bodyPr/>
        <a:lstStyle/>
        <a:p>
          <a:endParaRPr lang="ru-RU"/>
        </a:p>
      </dgm:t>
    </dgm:pt>
    <dgm:pt modelId="{32743ABA-6625-42EB-98C5-B67CD129E27B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330E42"/>
              </a:solidFill>
              <a:latin typeface="+mn-lt"/>
              <a:cs typeface="Arial" panose="020B0604020202020204" pitchFamily="34" charset="0"/>
            </a:rPr>
            <a:t>самые широкие возможности отображения мира</a:t>
          </a:r>
          <a:endParaRPr lang="ru-RU" sz="1400" dirty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78976B34-F33D-4213-8253-A8E7A06A06D6}" type="parTrans" cxnId="{5A269895-753F-4985-BC0F-993F578AB540}">
      <dgm:prSet/>
      <dgm:spPr/>
      <dgm:t>
        <a:bodyPr/>
        <a:lstStyle/>
        <a:p>
          <a:endParaRPr lang="ru-RU"/>
        </a:p>
      </dgm:t>
    </dgm:pt>
    <dgm:pt modelId="{E30E6B68-0F87-494B-9053-45F7CF4B2A37}" type="sibTrans" cxnId="{5A269895-753F-4985-BC0F-993F578AB540}">
      <dgm:prSet/>
      <dgm:spPr/>
      <dgm:t>
        <a:bodyPr/>
        <a:lstStyle/>
        <a:p>
          <a:endParaRPr lang="ru-RU"/>
        </a:p>
      </dgm:t>
    </dgm:pt>
    <dgm:pt modelId="{3531B7A3-7506-4CA6-B73F-E0DAD9E419FF}">
      <dgm:prSet custT="1"/>
      <dgm:spPr>
        <a:solidFill>
          <a:srgbClr val="DBDBDB"/>
        </a:solidFill>
        <a:ln>
          <a:solidFill>
            <a:srgbClr val="DBDBDB"/>
          </a:solidFill>
        </a:ln>
      </dgm:spPr>
      <dgm:t>
        <a:bodyPr/>
        <a:lstStyle/>
        <a:p>
          <a:pPr algn="l"/>
          <a:endParaRPr lang="ru-RU" sz="1400" dirty="0">
            <a:solidFill>
              <a:srgbClr val="330E42"/>
            </a:solidFill>
            <a:latin typeface="+mn-lt"/>
            <a:cs typeface="Arial" panose="020B0604020202020204" pitchFamily="34" charset="0"/>
          </a:endParaRPr>
        </a:p>
      </dgm:t>
    </dgm:pt>
    <dgm:pt modelId="{B907F00E-79FA-4DB4-884E-0F390FEC30D6}" type="parTrans" cxnId="{693A6ABD-7249-49ED-8B63-8B9FEAF24736}">
      <dgm:prSet/>
      <dgm:spPr/>
      <dgm:t>
        <a:bodyPr/>
        <a:lstStyle/>
        <a:p>
          <a:endParaRPr lang="ru-RU"/>
        </a:p>
      </dgm:t>
    </dgm:pt>
    <dgm:pt modelId="{097BBBFE-0997-4D9D-863C-04D4625FEE33}" type="sibTrans" cxnId="{693A6ABD-7249-49ED-8B63-8B9FEAF24736}">
      <dgm:prSet/>
      <dgm:spPr/>
      <dgm:t>
        <a:bodyPr/>
        <a:lstStyle/>
        <a:p>
          <a:endParaRPr lang="ru-RU"/>
        </a:p>
      </dgm:t>
    </dgm:pt>
    <dgm:pt modelId="{2D9AE153-6645-4362-BF77-04B608EDEFA1}">
      <dgm:prSet phldrT="[Текст]"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+mn-lt"/>
              <a:cs typeface="Arial" panose="020B0604020202020204" pitchFamily="34" charset="0"/>
            </a:rPr>
            <a:t>системы конвенциональных (</a:t>
          </a:r>
          <a:r>
            <a:rPr lang="en-US" sz="1400" b="0" dirty="0" err="1" smtClean="0">
              <a:latin typeface="+mn-lt"/>
              <a:cs typeface="Arial" panose="020B0604020202020204" pitchFamily="34" charset="0"/>
            </a:rPr>
            <a:t>conventio</a:t>
          </a:r>
          <a:r>
            <a:rPr lang="en-US" sz="1400" b="0" dirty="0" smtClean="0">
              <a:latin typeface="+mn-lt"/>
              <a:cs typeface="Arial" panose="020B0604020202020204" pitchFamily="34" charset="0"/>
            </a:rPr>
            <a:t> - </a:t>
          </a:r>
          <a:r>
            <a:rPr lang="ru-RU" sz="1400" b="0" dirty="0" smtClean="0">
              <a:latin typeface="+mn-lt"/>
              <a:cs typeface="Arial" panose="020B0604020202020204" pitchFamily="34" charset="0"/>
            </a:rPr>
            <a:t>договор) знаков – искусственные языки</a:t>
          </a:r>
          <a:endParaRPr lang="ru-RU" sz="1400" b="0" dirty="0">
            <a:latin typeface="+mn-lt"/>
            <a:cs typeface="Arial" panose="020B0604020202020204" pitchFamily="34" charset="0"/>
          </a:endParaRPr>
        </a:p>
      </dgm:t>
    </dgm:pt>
    <dgm:pt modelId="{DF9681DF-4A6C-4FB7-843F-70DD156DC00D}" type="parTrans" cxnId="{84188513-2EDB-44DA-9044-0558810854E8}">
      <dgm:prSet/>
      <dgm:spPr/>
      <dgm:t>
        <a:bodyPr/>
        <a:lstStyle/>
        <a:p>
          <a:endParaRPr lang="ru-RU"/>
        </a:p>
      </dgm:t>
    </dgm:pt>
    <dgm:pt modelId="{69B6C7A4-46D6-4BE2-A889-9B0B066C49C9}" type="sibTrans" cxnId="{84188513-2EDB-44DA-9044-0558810854E8}">
      <dgm:prSet/>
      <dgm:spPr/>
      <dgm:t>
        <a:bodyPr/>
        <a:lstStyle/>
        <a:p>
          <a:endParaRPr lang="ru-RU"/>
        </a:p>
      </dgm:t>
    </dgm:pt>
    <dgm:pt modelId="{9A544F5A-8921-4832-8521-E86179444E68}" type="pres">
      <dgm:prSet presAssocID="{2CA0C12C-D535-47F7-B40D-A388B37BF27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96A289-B471-4E01-98B9-F69B36DF18CE}" type="pres">
      <dgm:prSet presAssocID="{20476880-CCF3-4051-B1C7-217FEDE466AF}" presName="compositeNode" presStyleCnt="0">
        <dgm:presLayoutVars>
          <dgm:bulletEnabled val="1"/>
        </dgm:presLayoutVars>
      </dgm:prSet>
      <dgm:spPr/>
    </dgm:pt>
    <dgm:pt modelId="{5C39CAE1-A48D-421C-9B08-F1CE8619AE9D}" type="pres">
      <dgm:prSet presAssocID="{20476880-CCF3-4051-B1C7-217FEDE466AF}" presName="image" presStyleLbl="fgImgPlace1" presStyleIdx="0" presStyleCnt="3" custScaleX="210749" custScaleY="169348" custLinFactNeighborX="19803" custLinFactNeighborY="-3961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EE7348A1-CB76-4EC3-8430-D7DEC421D008}" type="pres">
      <dgm:prSet presAssocID="{20476880-CCF3-4051-B1C7-217FEDE466AF}" presName="childNode" presStyleLbl="node1" presStyleIdx="0" presStyleCnt="3" custScaleX="132060" custScaleY="107822" custLinFactNeighborX="-6136" custLinFactNeighborY="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E3E92-38D5-4B82-B92D-9879857B4B77}" type="pres">
      <dgm:prSet presAssocID="{20476880-CCF3-4051-B1C7-217FEDE466A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CEA4-BD91-44F7-AA99-A81BF7E5B79B}" type="pres">
      <dgm:prSet presAssocID="{FF24DF3B-78F1-417B-B0E0-E042DA5E80DA}" presName="sibTrans" presStyleCnt="0"/>
      <dgm:spPr/>
    </dgm:pt>
    <dgm:pt modelId="{C6BB7C79-5EA3-4295-9BBA-FC090CC2F933}" type="pres">
      <dgm:prSet presAssocID="{2125BA8D-87ED-4BA2-8E54-9BCEE19B2E3D}" presName="compositeNode" presStyleCnt="0">
        <dgm:presLayoutVars>
          <dgm:bulletEnabled val="1"/>
        </dgm:presLayoutVars>
      </dgm:prSet>
      <dgm:spPr/>
    </dgm:pt>
    <dgm:pt modelId="{D5DC06B1-5DE6-4F87-B8F6-A3CCF8ECFF6F}" type="pres">
      <dgm:prSet presAssocID="{2125BA8D-87ED-4BA2-8E54-9BCEE19B2E3D}" presName="image" presStyleLbl="fgImgPlace1" presStyleIdx="1" presStyleCnt="3" custScaleX="211730" custScaleY="169071" custLinFactNeighborX="-24929" custLinFactNeighborY="109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EBA0BA4-5CB3-40CE-954C-0F308288499A}" type="pres">
      <dgm:prSet presAssocID="{2125BA8D-87ED-4BA2-8E54-9BCEE19B2E3D}" presName="childNode" presStyleLbl="node1" presStyleIdx="1" presStyleCnt="3" custScaleX="141894" custScaleY="94279" custLinFactNeighborX="-10116" custLinFactNeighborY="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4BE6B-D3A1-4616-BE34-DD4832E16404}" type="pres">
      <dgm:prSet presAssocID="{2125BA8D-87ED-4BA2-8E54-9BCEE19B2E3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3B557-42AF-4F31-B7CA-82D1E0FD3A6A}" type="pres">
      <dgm:prSet presAssocID="{4607E6AD-287F-4182-ABF0-17601D29F13D}" presName="sibTrans" presStyleCnt="0"/>
      <dgm:spPr/>
    </dgm:pt>
    <dgm:pt modelId="{48CAF5B8-9567-49BB-8F4C-4B1EC017826C}" type="pres">
      <dgm:prSet presAssocID="{BDC66474-609C-494A-BCFD-87A18F6CECB4}" presName="compositeNode" presStyleCnt="0">
        <dgm:presLayoutVars>
          <dgm:bulletEnabled val="1"/>
        </dgm:presLayoutVars>
      </dgm:prSet>
      <dgm:spPr/>
    </dgm:pt>
    <dgm:pt modelId="{E782AF28-11E7-4F40-BF80-D3F2687F2096}" type="pres">
      <dgm:prSet presAssocID="{BDC66474-609C-494A-BCFD-87A18F6CECB4}" presName="image" presStyleLbl="fgImgPlace1" presStyleIdx="2" presStyleCnt="3" custScaleX="214504" custScaleY="170586" custLinFactNeighborX="-30969" custLinFactNeighborY="-2141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5ED6DC61-1A8A-4B03-88F2-4EDFDD52AB61}" type="pres">
      <dgm:prSet presAssocID="{BDC66474-609C-494A-BCFD-87A18F6CECB4}" presName="childNode" presStyleLbl="node1" presStyleIdx="2" presStyleCnt="3" custScaleX="138653" custScaleY="83928" custLinFactNeighborX="-10666" custLinFactNeighborY="-6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F5F43-A0AC-4DD9-810F-4C9E1365E077}" type="pres">
      <dgm:prSet presAssocID="{BDC66474-609C-494A-BCFD-87A18F6CECB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3FEF6-4D4A-4BAB-95DC-E9DF785F0724}" type="presOf" srcId="{54874F1E-E0B2-4B59-BE8D-106B000C3080}" destId="{AEBA0BA4-5CB3-40CE-954C-0F308288499A}" srcOrd="0" destOrd="8" presId="urn:microsoft.com/office/officeart/2005/8/layout/hList2"/>
    <dgm:cxn modelId="{78120140-7F44-4CFC-B6E8-251D8C8DB7CA}" type="presOf" srcId="{FA7E961A-00BA-4701-8F74-BB674AD7714A}" destId="{5ED6DC61-1A8A-4B03-88F2-4EDFDD52AB61}" srcOrd="0" destOrd="6" presId="urn:microsoft.com/office/officeart/2005/8/layout/hList2"/>
    <dgm:cxn modelId="{90C51E95-87F0-4553-9C13-88D7BBFDF6CE}" srcId="{BDC66474-609C-494A-BCFD-87A18F6CECB4}" destId="{8DB70824-9710-4CB8-B4FA-6C13F669E9DE}" srcOrd="5" destOrd="0" parTransId="{3DB72AB2-C26B-41EF-ACC4-B41D500A8DCB}" sibTransId="{709E4C56-F38B-4016-A80A-8831898CD617}"/>
    <dgm:cxn modelId="{EC7EAFE7-BB43-4E1E-90AD-7BDF93C8D248}" type="presOf" srcId="{8D153157-8844-4BA8-8D56-7943D7B8B1FE}" destId="{EE7348A1-CB76-4EC3-8430-D7DEC421D008}" srcOrd="0" destOrd="0" presId="urn:microsoft.com/office/officeart/2005/8/layout/hList2"/>
    <dgm:cxn modelId="{FBBD3FFB-BB8C-4A1D-88F9-2FAFC2E40B7C}" srcId="{BDC66474-609C-494A-BCFD-87A18F6CECB4}" destId="{2CDBA50D-6A4B-4912-9D57-5239A94DBD6F}" srcOrd="3" destOrd="0" parTransId="{AEB8010E-03D7-40BE-A61D-C364AF6E49F8}" sibTransId="{F2B2106B-630E-45B2-985E-56CEE7E2A867}"/>
    <dgm:cxn modelId="{E287D2E8-8504-435E-973C-ADE19F835D5C}" type="presOf" srcId="{9877E149-00EE-46DF-9BFF-AFA9EC9B91B3}" destId="{EE7348A1-CB76-4EC3-8430-D7DEC421D008}" srcOrd="0" destOrd="1" presId="urn:microsoft.com/office/officeart/2005/8/layout/hList2"/>
    <dgm:cxn modelId="{A94DD8A7-7248-47FC-99D9-57F2D8816AB4}" type="presOf" srcId="{04062463-D189-494F-B8A5-7191060198BD}" destId="{EE7348A1-CB76-4EC3-8430-D7DEC421D008}" srcOrd="0" destOrd="6" presId="urn:microsoft.com/office/officeart/2005/8/layout/hList2"/>
    <dgm:cxn modelId="{41C6F57B-793E-4FEC-853B-D8825F567B0F}" type="presOf" srcId="{32743ABA-6625-42EB-98C5-B67CD129E27B}" destId="{EE7348A1-CB76-4EC3-8430-D7DEC421D008}" srcOrd="0" destOrd="9" presId="urn:microsoft.com/office/officeart/2005/8/layout/hList2"/>
    <dgm:cxn modelId="{1D98CC96-EDC5-4335-9B71-C8363C8B2EFD}" type="presOf" srcId="{72320C7E-F2C3-4CB2-85D1-E106B633F81D}" destId="{5ED6DC61-1A8A-4B03-88F2-4EDFDD52AB61}" srcOrd="0" destOrd="4" presId="urn:microsoft.com/office/officeart/2005/8/layout/hList2"/>
    <dgm:cxn modelId="{19AF4C0F-2EE8-4756-A4B8-F02BA5B37347}" type="presOf" srcId="{1422FC33-C760-43AC-8430-1E17B233DEA4}" destId="{5ED6DC61-1A8A-4B03-88F2-4EDFDD52AB61}" srcOrd="0" destOrd="0" presId="urn:microsoft.com/office/officeart/2005/8/layout/hList2"/>
    <dgm:cxn modelId="{84188513-2EDB-44DA-9044-0558810854E8}" srcId="{2125BA8D-87ED-4BA2-8E54-9BCEE19B2E3D}" destId="{2D9AE153-6645-4362-BF77-04B608EDEFA1}" srcOrd="2" destOrd="0" parTransId="{DF9681DF-4A6C-4FB7-843F-70DD156DC00D}" sibTransId="{69B6C7A4-46D6-4BE2-A889-9B0B066C49C9}"/>
    <dgm:cxn modelId="{A3ABE161-A032-4ABC-9300-E98D3F6CFE7E}" srcId="{BDC66474-609C-494A-BCFD-87A18F6CECB4}" destId="{72320C7E-F2C3-4CB2-85D1-E106B633F81D}" srcOrd="4" destOrd="0" parTransId="{62D84198-7410-4721-BE9E-442283C5DD9E}" sibTransId="{B5ED4F2D-8803-4CB2-93E2-53B1213A4793}"/>
    <dgm:cxn modelId="{207327D6-4CC2-48D4-BB47-B5BBCF0CF5A3}" srcId="{2125BA8D-87ED-4BA2-8E54-9BCEE19B2E3D}" destId="{3A5BE5F1-372D-4F01-8340-0FB24BCBBD58}" srcOrd="5" destOrd="0" parTransId="{FEB06B69-D496-4999-9EB9-E500EC1D8987}" sibTransId="{D4E3EF79-054D-4481-8453-330B876BA1B2}"/>
    <dgm:cxn modelId="{2AA5E784-6EAA-44E5-9B83-2A882EA00583}" srcId="{20476880-CCF3-4051-B1C7-217FEDE466AF}" destId="{04062463-D189-494F-B8A5-7191060198BD}" srcOrd="6" destOrd="0" parTransId="{C28B2ACC-BB6D-4CE6-9A59-6DA7CEA6CC4C}" sibTransId="{894462D7-BEA5-4A9B-B716-A80FF12916E0}"/>
    <dgm:cxn modelId="{D90DC4CE-5DC3-411F-991F-9A56C12F1181}" type="presOf" srcId="{8CDED1D3-DD45-4C36-B71F-5259DB997BC6}" destId="{AEBA0BA4-5CB3-40CE-954C-0F308288499A}" srcOrd="0" destOrd="4" presId="urn:microsoft.com/office/officeart/2005/8/layout/hList2"/>
    <dgm:cxn modelId="{E50B5539-44F9-4557-B373-22467ADB05D9}" srcId="{20476880-CCF3-4051-B1C7-217FEDE466AF}" destId="{A9596777-86AE-43FB-A504-47A3699323BE}" srcOrd="3" destOrd="0" parTransId="{90E105C4-8F60-40E9-A046-D77748E60E61}" sibTransId="{6948F3FD-2000-49C1-82DF-2ED5DFE45A51}"/>
    <dgm:cxn modelId="{78B183AF-FBC3-4650-B66A-EFD615C2EEBD}" type="presOf" srcId="{2D9AE153-6645-4362-BF77-04B608EDEFA1}" destId="{AEBA0BA4-5CB3-40CE-954C-0F308288499A}" srcOrd="0" destOrd="2" presId="urn:microsoft.com/office/officeart/2005/8/layout/hList2"/>
    <dgm:cxn modelId="{60565C71-E97C-49CD-B6F3-48AEE6A3C992}" type="presOf" srcId="{2CDBA50D-6A4B-4912-9D57-5239A94DBD6F}" destId="{5ED6DC61-1A8A-4B03-88F2-4EDFDD52AB61}" srcOrd="0" destOrd="3" presId="urn:microsoft.com/office/officeart/2005/8/layout/hList2"/>
    <dgm:cxn modelId="{AF8E0965-37B3-4316-BB0B-DF4998AFECF9}" type="presOf" srcId="{FD899311-B1FD-45BA-A0DB-67D31A23F69B}" destId="{5ED6DC61-1A8A-4B03-88F2-4EDFDD52AB61}" srcOrd="0" destOrd="2" presId="urn:microsoft.com/office/officeart/2005/8/layout/hList2"/>
    <dgm:cxn modelId="{176C0752-0A5C-4813-BE5B-A4C73A91E8ED}" srcId="{2125BA8D-87ED-4BA2-8E54-9BCEE19B2E3D}" destId="{D025BB90-5DDE-4523-A4E0-F1485D8E00E3}" srcOrd="6" destOrd="0" parTransId="{8151B613-FCFC-466D-A163-87299E90939D}" sibTransId="{42244E8A-3FF1-42E3-8B27-5F60CD47F22A}"/>
    <dgm:cxn modelId="{A4A36FEF-C6E6-49A6-9740-15ABE719E6F7}" type="presOf" srcId="{B04D7009-56EE-4342-A2A2-81BD268B4EF4}" destId="{5ED6DC61-1A8A-4B03-88F2-4EDFDD52AB61}" srcOrd="0" destOrd="8" presId="urn:microsoft.com/office/officeart/2005/8/layout/hList2"/>
    <dgm:cxn modelId="{A89B37A1-876A-43B6-962B-BE665ED26421}" type="presOf" srcId="{B9AA7115-FE39-465C-801B-4D05CE2999A2}" destId="{AEBA0BA4-5CB3-40CE-954C-0F308288499A}" srcOrd="0" destOrd="1" presId="urn:microsoft.com/office/officeart/2005/8/layout/hList2"/>
    <dgm:cxn modelId="{4E47902C-55F5-491D-972F-A208EC7A9B44}" srcId="{20476880-CCF3-4051-B1C7-217FEDE466AF}" destId="{9877E149-00EE-46DF-9BFF-AFA9EC9B91B3}" srcOrd="1" destOrd="0" parTransId="{096AD959-C8B6-424B-88E9-82B802840F9D}" sibTransId="{F405678B-1CCA-44A2-9519-47C497B2A8DA}"/>
    <dgm:cxn modelId="{5A269895-753F-4985-BC0F-993F578AB540}" srcId="{20476880-CCF3-4051-B1C7-217FEDE466AF}" destId="{32743ABA-6625-42EB-98C5-B67CD129E27B}" srcOrd="9" destOrd="0" parTransId="{78976B34-F33D-4213-8253-A8E7A06A06D6}" sibTransId="{E30E6B68-0F87-494B-9053-45F7CF4B2A37}"/>
    <dgm:cxn modelId="{7F447EC1-3544-47CB-BD29-F6DF296323AF}" srcId="{2125BA8D-87ED-4BA2-8E54-9BCEE19B2E3D}" destId="{0381874F-8A93-447C-8639-6756863489C7}" srcOrd="0" destOrd="0" parTransId="{55006893-B0DA-4A44-A504-2DCFDB59B38D}" sibTransId="{F7516F15-2713-4E69-AC4A-FF27C1EC2222}"/>
    <dgm:cxn modelId="{479E0A44-DC0D-4CEA-B6A7-EBB2010F6EAF}" srcId="{2125BA8D-87ED-4BA2-8E54-9BCEE19B2E3D}" destId="{7F94EB0D-0D6E-4B88-B2FB-6D79E5D8B400}" srcOrd="3" destOrd="0" parTransId="{BF39898F-9F7B-4963-B878-91EA4885C27E}" sibTransId="{963DB9F3-2DF0-43B6-A1E5-8673D9092E35}"/>
    <dgm:cxn modelId="{B58CE9AF-A380-4C11-929E-701EF1650EFD}" srcId="{2125BA8D-87ED-4BA2-8E54-9BCEE19B2E3D}" destId="{8CDED1D3-DD45-4C36-B71F-5259DB997BC6}" srcOrd="4" destOrd="0" parTransId="{9C71FAF3-CE12-4BC3-9906-C185465E32DB}" sibTransId="{977A1609-15D1-4D7F-816E-77CE375F16C4}"/>
    <dgm:cxn modelId="{2F874AAA-5A4D-46E3-8EEF-7DF6B729B5C2}" type="presOf" srcId="{3A5BE5F1-372D-4F01-8340-0FB24BCBBD58}" destId="{AEBA0BA4-5CB3-40CE-954C-0F308288499A}" srcOrd="0" destOrd="5" presId="urn:microsoft.com/office/officeart/2005/8/layout/hList2"/>
    <dgm:cxn modelId="{A7CEB83C-00AD-4919-B696-78230F7594C8}" type="presOf" srcId="{D025BB90-5DDE-4523-A4E0-F1485D8E00E3}" destId="{AEBA0BA4-5CB3-40CE-954C-0F308288499A}" srcOrd="0" destOrd="6" presId="urn:microsoft.com/office/officeart/2005/8/layout/hList2"/>
    <dgm:cxn modelId="{4F1A7A3E-3B68-42A0-B2F1-AACD70733325}" type="presOf" srcId="{35F570C0-533D-4979-A91D-A9EC5396A373}" destId="{5ED6DC61-1A8A-4B03-88F2-4EDFDD52AB61}" srcOrd="0" destOrd="1" presId="urn:microsoft.com/office/officeart/2005/8/layout/hList2"/>
    <dgm:cxn modelId="{DB5F57ED-B357-4704-B310-42763B3ED544}" srcId="{2125BA8D-87ED-4BA2-8E54-9BCEE19B2E3D}" destId="{326CB57F-FAAF-4725-8D43-7B1FFAEAC23E}" srcOrd="9" destOrd="0" parTransId="{3FAA79D6-634D-412D-B21E-266686E7CD9D}" sibTransId="{24EA7C2F-9ED0-4F0B-B0B5-27AB74E13363}"/>
    <dgm:cxn modelId="{A87213B2-7F2F-44A3-A1C8-D66CBBB66FAD}" srcId="{BDC66474-609C-494A-BCFD-87A18F6CECB4}" destId="{B04D7009-56EE-4342-A2A2-81BD268B4EF4}" srcOrd="8" destOrd="0" parTransId="{F013F367-CA71-4D5D-9A8A-3DF44F0828CF}" sibTransId="{36D3630E-7E6C-4E51-A5D3-7D4D2EF328ED}"/>
    <dgm:cxn modelId="{D793188F-E7BA-47B7-B2A2-59B5F84A637C}" srcId="{2125BA8D-87ED-4BA2-8E54-9BCEE19B2E3D}" destId="{54874F1E-E0B2-4B59-BE8D-106B000C3080}" srcOrd="8" destOrd="0" parTransId="{183E4384-00AC-4F06-891C-CE50392C1FFB}" sibTransId="{2F92DFA3-A119-4522-9C0E-1D03C3431350}"/>
    <dgm:cxn modelId="{091565DD-D635-4AD9-B356-B1FAF5AA7E7B}" type="presOf" srcId="{20476880-CCF3-4051-B1C7-217FEDE466AF}" destId="{E38E3E92-38D5-4B82-B92D-9879857B4B77}" srcOrd="0" destOrd="0" presId="urn:microsoft.com/office/officeart/2005/8/layout/hList2"/>
    <dgm:cxn modelId="{1C929BF8-86EB-4ED9-ADE0-334C67A992BC}" srcId="{BDC66474-609C-494A-BCFD-87A18F6CECB4}" destId="{FD899311-B1FD-45BA-A0DB-67D31A23F69B}" srcOrd="2" destOrd="0" parTransId="{15DC40BA-0FA1-4C10-A104-1391B14891D5}" sibTransId="{8F957BE7-AC40-4957-A319-F13B2B891994}"/>
    <dgm:cxn modelId="{EC7C7886-822E-48A7-9A0B-B3661FA6541E}" type="presOf" srcId="{BDC66474-609C-494A-BCFD-87A18F6CECB4}" destId="{8A2F5F43-A0AC-4DD9-810F-4C9E1365E077}" srcOrd="0" destOrd="0" presId="urn:microsoft.com/office/officeart/2005/8/layout/hList2"/>
    <dgm:cxn modelId="{7D57CFBA-2A75-4300-A4B8-3FCADC1F4504}" type="presOf" srcId="{6F1792CD-3A88-4461-848A-4176CED79015}" destId="{AEBA0BA4-5CB3-40CE-954C-0F308288499A}" srcOrd="0" destOrd="7" presId="urn:microsoft.com/office/officeart/2005/8/layout/hList2"/>
    <dgm:cxn modelId="{06FAC1D2-B7F3-4008-9D64-7512C5E21CE0}" type="presOf" srcId="{326CB57F-FAAF-4725-8D43-7B1FFAEAC23E}" destId="{AEBA0BA4-5CB3-40CE-954C-0F308288499A}" srcOrd="0" destOrd="9" presId="urn:microsoft.com/office/officeart/2005/8/layout/hList2"/>
    <dgm:cxn modelId="{988A50BC-470A-4124-B6EE-B003839B6573}" type="presOf" srcId="{3531B7A3-7506-4CA6-B73F-E0DAD9E419FF}" destId="{EE7348A1-CB76-4EC3-8430-D7DEC421D008}" srcOrd="0" destOrd="8" presId="urn:microsoft.com/office/officeart/2005/8/layout/hList2"/>
    <dgm:cxn modelId="{202DE91A-5A59-4C46-B7D9-C055586A77D6}" type="presOf" srcId="{8DB70824-9710-4CB8-B4FA-6C13F669E9DE}" destId="{5ED6DC61-1A8A-4B03-88F2-4EDFDD52AB61}" srcOrd="0" destOrd="5" presId="urn:microsoft.com/office/officeart/2005/8/layout/hList2"/>
    <dgm:cxn modelId="{693A6ABD-7249-49ED-8B63-8B9FEAF24736}" srcId="{20476880-CCF3-4051-B1C7-217FEDE466AF}" destId="{3531B7A3-7506-4CA6-B73F-E0DAD9E419FF}" srcOrd="8" destOrd="0" parTransId="{B907F00E-79FA-4DB4-884E-0F390FEC30D6}" sibTransId="{097BBBFE-0997-4D9D-863C-04D4625FEE33}"/>
    <dgm:cxn modelId="{E3C164FC-ADD5-4820-AFEE-752351A0C0FD}" srcId="{2CA0C12C-D535-47F7-B40D-A388B37BF276}" destId="{20476880-CCF3-4051-B1C7-217FEDE466AF}" srcOrd="0" destOrd="0" parTransId="{B0F5EB05-8759-4823-B35C-A8D65D97093D}" sibTransId="{FF24DF3B-78F1-417B-B0E0-E042DA5E80DA}"/>
    <dgm:cxn modelId="{4CEEE928-8BDF-46B9-839E-7A23C0AA996D}" srcId="{2125BA8D-87ED-4BA2-8E54-9BCEE19B2E3D}" destId="{B9AA7115-FE39-465C-801B-4D05CE2999A2}" srcOrd="1" destOrd="0" parTransId="{E28C0CDA-C395-449A-BF50-16362B55410E}" sibTransId="{24FEEFB5-F47E-434E-8FB8-708C39C65A57}"/>
    <dgm:cxn modelId="{36768FDE-3D31-4E11-B4B8-3F199EC9A19E}" srcId="{BDC66474-609C-494A-BCFD-87A18F6CECB4}" destId="{1422FC33-C760-43AC-8430-1E17B233DEA4}" srcOrd="0" destOrd="0" parTransId="{51E692CA-B033-44F3-84AE-70F6088FE552}" sibTransId="{CA72C456-3641-4122-A44C-E62AC40A4173}"/>
    <dgm:cxn modelId="{57E7CA9A-B26A-4BD6-A818-64034B6B2F61}" srcId="{20476880-CCF3-4051-B1C7-217FEDE466AF}" destId="{29880D57-BE8A-4BD1-A624-9263C72CB95C}" srcOrd="4" destOrd="0" parTransId="{4F430731-0C2F-4950-964D-78CBDE8027F0}" sibTransId="{D5BF638F-3731-499D-A223-2B21EC9CA0AF}"/>
    <dgm:cxn modelId="{DE68596E-7126-4E67-8C3E-DF5A185EDC75}" type="presOf" srcId="{CDBCE6A8-0971-4706-87A1-EA7B0BF9D7F1}" destId="{EE7348A1-CB76-4EC3-8430-D7DEC421D008}" srcOrd="0" destOrd="7" presId="urn:microsoft.com/office/officeart/2005/8/layout/hList2"/>
    <dgm:cxn modelId="{CC9EA527-367A-4BB2-AD58-BDA422E980AA}" type="presOf" srcId="{0381874F-8A93-447C-8639-6756863489C7}" destId="{AEBA0BA4-5CB3-40CE-954C-0F308288499A}" srcOrd="0" destOrd="0" presId="urn:microsoft.com/office/officeart/2005/8/layout/hList2"/>
    <dgm:cxn modelId="{7CC8D2EB-AD2D-4D1D-A730-F06B48F293C2}" type="presOf" srcId="{2125BA8D-87ED-4BA2-8E54-9BCEE19B2E3D}" destId="{5CD4BE6B-D3A1-4616-BE34-DD4832E16404}" srcOrd="0" destOrd="0" presId="urn:microsoft.com/office/officeart/2005/8/layout/hList2"/>
    <dgm:cxn modelId="{ADBC85E3-AA91-41C8-AA93-F9342B56A892}" type="presOf" srcId="{FE776344-EADF-4431-808D-4441C1CBB943}" destId="{EE7348A1-CB76-4EC3-8430-D7DEC421D008}" srcOrd="0" destOrd="2" presId="urn:microsoft.com/office/officeart/2005/8/layout/hList2"/>
    <dgm:cxn modelId="{3CE0BAF5-B694-4C8C-BEA3-8F1DC02CB796}" srcId="{20476880-CCF3-4051-B1C7-217FEDE466AF}" destId="{FE776344-EADF-4431-808D-4441C1CBB943}" srcOrd="2" destOrd="0" parTransId="{EF17FCF4-5638-48DF-84FD-76B8EA718BF3}" sibTransId="{3F5E6C95-1126-4697-8429-537C94985845}"/>
    <dgm:cxn modelId="{56AD8BC4-3708-48E3-B1C9-DD6D2CF198FA}" type="presOf" srcId="{7F94EB0D-0D6E-4B88-B2FB-6D79E5D8B400}" destId="{AEBA0BA4-5CB3-40CE-954C-0F308288499A}" srcOrd="0" destOrd="3" presId="urn:microsoft.com/office/officeart/2005/8/layout/hList2"/>
    <dgm:cxn modelId="{FCB6E922-F763-4829-B294-362B3DC9D308}" type="presOf" srcId="{29880D57-BE8A-4BD1-A624-9263C72CB95C}" destId="{EE7348A1-CB76-4EC3-8430-D7DEC421D008}" srcOrd="0" destOrd="4" presId="urn:microsoft.com/office/officeart/2005/8/layout/hList2"/>
    <dgm:cxn modelId="{CF3280EC-291B-4EC1-AF94-DB3C1CA6F113}" srcId="{20476880-CCF3-4051-B1C7-217FEDE466AF}" destId="{CDBCE6A8-0971-4706-87A1-EA7B0BF9D7F1}" srcOrd="7" destOrd="0" parTransId="{5C19661C-0CA0-4FA7-B78B-4A4C0E037B5C}" sibTransId="{7B04DDDA-9006-4E4F-A767-B60C6822783D}"/>
    <dgm:cxn modelId="{0DE51429-609E-4EFF-AA0B-E129340F5B17}" type="presOf" srcId="{A9596777-86AE-43FB-A504-47A3699323BE}" destId="{EE7348A1-CB76-4EC3-8430-D7DEC421D008}" srcOrd="0" destOrd="3" presId="urn:microsoft.com/office/officeart/2005/8/layout/hList2"/>
    <dgm:cxn modelId="{5E4CA10A-D2BB-451A-A9E1-243DB87515C3}" srcId="{2CA0C12C-D535-47F7-B40D-A388B37BF276}" destId="{2125BA8D-87ED-4BA2-8E54-9BCEE19B2E3D}" srcOrd="1" destOrd="0" parTransId="{F164AE70-938F-4F24-A9FA-40F86F3562DE}" sibTransId="{4607E6AD-287F-4182-ABF0-17601D29F13D}"/>
    <dgm:cxn modelId="{43253B81-4DA0-4352-AAAC-A80420CCD079}" type="presOf" srcId="{2CA0C12C-D535-47F7-B40D-A388B37BF276}" destId="{9A544F5A-8921-4832-8521-E86179444E68}" srcOrd="0" destOrd="0" presId="urn:microsoft.com/office/officeart/2005/8/layout/hList2"/>
    <dgm:cxn modelId="{6730B0E4-B57F-4265-8104-A129C78F1242}" srcId="{2125BA8D-87ED-4BA2-8E54-9BCEE19B2E3D}" destId="{6F1792CD-3A88-4461-848A-4176CED79015}" srcOrd="7" destOrd="0" parTransId="{01AACD09-6521-4F2F-BD5E-54A3DCE1A7FF}" sibTransId="{9FC8FFBB-60CC-45E5-BE33-CCC3D4E2E70C}"/>
    <dgm:cxn modelId="{8BACCAC8-3694-4906-9E6E-E664AD07453F}" srcId="{BDC66474-609C-494A-BCFD-87A18F6CECB4}" destId="{FA7E961A-00BA-4701-8F74-BB674AD7714A}" srcOrd="6" destOrd="0" parTransId="{03FC07C8-057A-4BD8-A9E0-6BFBA3E19200}" sibTransId="{96C9EA44-1D1F-45AD-BF55-E90D90A58C46}"/>
    <dgm:cxn modelId="{C56DB7E2-CA5D-42C4-AEB8-5FA99999BF2B}" srcId="{20476880-CCF3-4051-B1C7-217FEDE466AF}" destId="{C3A9EC02-ED06-44D1-ADF2-C8A4E63BBA36}" srcOrd="5" destOrd="0" parTransId="{97E5B17C-DD23-48E2-915D-D7914360A46A}" sibTransId="{8E3BB9C4-8078-4E10-A500-A7E9C011C483}"/>
    <dgm:cxn modelId="{3C0384D7-0525-4E6B-80AA-5FB11AFE4193}" srcId="{20476880-CCF3-4051-B1C7-217FEDE466AF}" destId="{8D153157-8844-4BA8-8D56-7943D7B8B1FE}" srcOrd="0" destOrd="0" parTransId="{4382643B-44B8-416A-9F73-CF406E7A9EFF}" sibTransId="{0E1149E9-DB24-41DF-904B-41AE4E7F9068}"/>
    <dgm:cxn modelId="{FB60413D-99D0-4229-B546-8760E0065C96}" srcId="{2CA0C12C-D535-47F7-B40D-A388B37BF276}" destId="{BDC66474-609C-494A-BCFD-87A18F6CECB4}" srcOrd="2" destOrd="0" parTransId="{DF369E98-42F6-4B06-8548-FA0B1D6592B1}" sibTransId="{08195C2F-ED13-4944-860B-281BF1FA1441}"/>
    <dgm:cxn modelId="{85F5C920-99D6-4E59-A552-ADC3FD331620}" type="presOf" srcId="{C3A9EC02-ED06-44D1-ADF2-C8A4E63BBA36}" destId="{EE7348A1-CB76-4EC3-8430-D7DEC421D008}" srcOrd="0" destOrd="5" presId="urn:microsoft.com/office/officeart/2005/8/layout/hList2"/>
    <dgm:cxn modelId="{98E74F14-03A5-4779-BAC2-A83D75CF4C3F}" type="presOf" srcId="{B15D28B3-4805-4573-B042-A0B7F66C7F78}" destId="{5ED6DC61-1A8A-4B03-88F2-4EDFDD52AB61}" srcOrd="0" destOrd="7" presId="urn:microsoft.com/office/officeart/2005/8/layout/hList2"/>
    <dgm:cxn modelId="{A4192848-497C-4890-85F4-7A9B284B61C9}" srcId="{BDC66474-609C-494A-BCFD-87A18F6CECB4}" destId="{B15D28B3-4805-4573-B042-A0B7F66C7F78}" srcOrd="7" destOrd="0" parTransId="{414F35E6-FA36-491B-829F-3317E9E7D9E3}" sibTransId="{B7B405FC-722B-47A7-BAA8-C1EE682F6C7C}"/>
    <dgm:cxn modelId="{F5D70FC5-3E33-4C7F-8349-1BCB834B7299}" srcId="{BDC66474-609C-494A-BCFD-87A18F6CECB4}" destId="{35F570C0-533D-4979-A91D-A9EC5396A373}" srcOrd="1" destOrd="0" parTransId="{BB14C5B0-A87F-4018-BC4C-97E9F141A4B3}" sibTransId="{E5C7089E-C160-4A97-A5CC-0B6D3008E8FB}"/>
    <dgm:cxn modelId="{AFD3E7F4-79B1-4139-A3D7-CE6A02B7E352}" type="presParOf" srcId="{9A544F5A-8921-4832-8521-E86179444E68}" destId="{3396A289-B471-4E01-98B9-F69B36DF18CE}" srcOrd="0" destOrd="0" presId="urn:microsoft.com/office/officeart/2005/8/layout/hList2"/>
    <dgm:cxn modelId="{166579E3-FFB4-4E45-BA67-4D5BABE2BD13}" type="presParOf" srcId="{3396A289-B471-4E01-98B9-F69B36DF18CE}" destId="{5C39CAE1-A48D-421C-9B08-F1CE8619AE9D}" srcOrd="0" destOrd="0" presId="urn:microsoft.com/office/officeart/2005/8/layout/hList2"/>
    <dgm:cxn modelId="{5B1EECEE-025B-4AEA-82BA-F0592C631312}" type="presParOf" srcId="{3396A289-B471-4E01-98B9-F69B36DF18CE}" destId="{EE7348A1-CB76-4EC3-8430-D7DEC421D008}" srcOrd="1" destOrd="0" presId="urn:microsoft.com/office/officeart/2005/8/layout/hList2"/>
    <dgm:cxn modelId="{AD5CD257-026F-477E-8AAB-3D781C392268}" type="presParOf" srcId="{3396A289-B471-4E01-98B9-F69B36DF18CE}" destId="{E38E3E92-38D5-4B82-B92D-9879857B4B77}" srcOrd="2" destOrd="0" presId="urn:microsoft.com/office/officeart/2005/8/layout/hList2"/>
    <dgm:cxn modelId="{1ADCEBEB-2BBF-4298-8025-D7A68E7C2240}" type="presParOf" srcId="{9A544F5A-8921-4832-8521-E86179444E68}" destId="{9485CEA4-BD91-44F7-AA99-A81BF7E5B79B}" srcOrd="1" destOrd="0" presId="urn:microsoft.com/office/officeart/2005/8/layout/hList2"/>
    <dgm:cxn modelId="{9182319C-94BA-4AD3-B9E8-95BA7442AAE2}" type="presParOf" srcId="{9A544F5A-8921-4832-8521-E86179444E68}" destId="{C6BB7C79-5EA3-4295-9BBA-FC090CC2F933}" srcOrd="2" destOrd="0" presId="urn:microsoft.com/office/officeart/2005/8/layout/hList2"/>
    <dgm:cxn modelId="{4A4AA1F5-8581-4FBC-B9CA-E122D9AD0643}" type="presParOf" srcId="{C6BB7C79-5EA3-4295-9BBA-FC090CC2F933}" destId="{D5DC06B1-5DE6-4F87-B8F6-A3CCF8ECFF6F}" srcOrd="0" destOrd="0" presId="urn:microsoft.com/office/officeart/2005/8/layout/hList2"/>
    <dgm:cxn modelId="{29085203-3FB3-45EB-9D5F-F326906020FC}" type="presParOf" srcId="{C6BB7C79-5EA3-4295-9BBA-FC090CC2F933}" destId="{AEBA0BA4-5CB3-40CE-954C-0F308288499A}" srcOrd="1" destOrd="0" presId="urn:microsoft.com/office/officeart/2005/8/layout/hList2"/>
    <dgm:cxn modelId="{435D1655-B92A-40FE-BA1C-E0C30F2DF22D}" type="presParOf" srcId="{C6BB7C79-5EA3-4295-9BBA-FC090CC2F933}" destId="{5CD4BE6B-D3A1-4616-BE34-DD4832E16404}" srcOrd="2" destOrd="0" presId="urn:microsoft.com/office/officeart/2005/8/layout/hList2"/>
    <dgm:cxn modelId="{EEDC0159-3448-4DD8-9E12-FD09421567F7}" type="presParOf" srcId="{9A544F5A-8921-4832-8521-E86179444E68}" destId="{9513B557-42AF-4F31-B7CA-82D1E0FD3A6A}" srcOrd="3" destOrd="0" presId="urn:microsoft.com/office/officeart/2005/8/layout/hList2"/>
    <dgm:cxn modelId="{A2E7497D-7464-4C75-89C5-3E40DC094373}" type="presParOf" srcId="{9A544F5A-8921-4832-8521-E86179444E68}" destId="{48CAF5B8-9567-49BB-8F4C-4B1EC017826C}" srcOrd="4" destOrd="0" presId="urn:microsoft.com/office/officeart/2005/8/layout/hList2"/>
    <dgm:cxn modelId="{E7A65FCE-43F4-4BF5-991E-7FC6263E7FFB}" type="presParOf" srcId="{48CAF5B8-9567-49BB-8F4C-4B1EC017826C}" destId="{E782AF28-11E7-4F40-BF80-D3F2687F2096}" srcOrd="0" destOrd="0" presId="urn:microsoft.com/office/officeart/2005/8/layout/hList2"/>
    <dgm:cxn modelId="{325EE7FF-9D40-4BC2-B9DF-5FFAFADD7758}" type="presParOf" srcId="{48CAF5B8-9567-49BB-8F4C-4B1EC017826C}" destId="{5ED6DC61-1A8A-4B03-88F2-4EDFDD52AB61}" srcOrd="1" destOrd="0" presId="urn:microsoft.com/office/officeart/2005/8/layout/hList2"/>
    <dgm:cxn modelId="{FF5E31E7-5EC7-41CE-83FF-E0277195FD0E}" type="presParOf" srcId="{48CAF5B8-9567-49BB-8F4C-4B1EC017826C}" destId="{8A2F5F43-A0AC-4DD9-810F-4C9E1365E07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5F9-A82C-40AB-B8E5-DE69631568E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63D37-DF59-473F-B433-CBE95EC8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9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69;&#1082;&#1089;&#1082;&#1091;&#1088;&#1089;&#1080;&#1103;\KXUB7198.m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8;&#1077;&#1085;&#1090;&#1083;&#1100;&#1084;&#1077;&#1085;&#1099;%20&#1059;&#1076;&#1072;&#1095;&#1080;.'&#1053;&#1077;&#1093;&#1086;&#1088;&#1086;&#1096;&#1080;&#1081;%20&#1095;&#1077;&#1083;&#1086;&#1074;&#1077;&#1082;-&#1088;&#1077;&#1076;&#1080;&#1089;&#1082;&#1072;'.mp4" TargetMode="External"/><Relationship Id="rId7" Type="http://schemas.openxmlformats.org/officeDocument/2006/relationships/hyperlink" Target="2yxa_ru_Garik_Harlamov_Timur_Batrutdinov_Demis_Karibidis_-_Perevodchik_v_TYUZe_903cac240ead590776c8c938c0246bdf_320x240.mp4" TargetMode="External"/><Relationship Id="rId2" Type="http://schemas.openxmlformats.org/officeDocument/2006/relationships/hyperlink" Target="file:///E:\&#1054;&#1090;&#1082;&#1088;&#1099;&#1090;&#1099;&#1081;%20&#1091;&#1085;&#1080;&#1074;&#1077;&#1088;&#1089;&#1080;&#1090;&#1077;&#1090;\&#1044;&#1078;&#1077;&#1085;&#1090;&#1083;&#1100;&#1084;&#1077;&#1085;&#1099;%20&#1059;&#1076;&#1072;&#1095;&#1080;.'&#1053;&#1077;&#1093;&#1086;&#1088;&#1086;&#1096;&#1080;&#1081;%20&#1095;&#1077;&#1083;&#1086;&#1074;&#1077;&#1082;-&#1088;&#1077;&#1076;&#1080;&#1089;&#1082;&#1072;'.mp4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file:///E:\&#1054;&#1090;&#1082;&#1088;&#1099;&#1090;&#1099;&#1081;%20&#1091;&#1085;&#1080;&#1074;&#1077;&#1088;&#1089;&#1080;&#1090;&#1077;&#1090;\2yxa_ru_Garik_Harlamov_Timur_Batrutdinov_Demis_Karibidis_-_Perevodchik_v_TYUZe_903cac240ead590776c8c938c0246bdf_320x240.mp4" TargetMode="External"/><Relationship Id="rId5" Type="http://schemas.openxmlformats.org/officeDocument/2006/relationships/hyperlink" Target="file:///E:\&#1054;&#1090;&#1082;&#1088;&#1099;&#1090;&#1099;&#1081;%20&#1091;&#1085;&#1080;&#1074;&#1077;&#1088;&#1089;&#1080;&#1090;&#1077;&#1090;\&#1041;&#1072;&#1084;&#1073;&#1072;&#1088;&#1073;&#1080;&#1103;.%20&#1050;&#1077;&#1088;&#1075;&#1091;&#1076;&#1091;!.mp4" TargetMode="External"/><Relationship Id="rId4" Type="http://schemas.openxmlformats.org/officeDocument/2006/relationships/hyperlink" Target="file:///E:\&#1054;&#1090;&#1082;&#1088;&#1099;&#1090;&#1099;&#1081;%20&#1091;&#1085;&#1080;&#1074;&#1077;&#1088;&#1089;&#1080;&#1090;&#1077;&#1090;\CLIP-%20President%20Obama's%20Anger%20Translator%20(C-SPAN)%20(online-video-cutter.com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4043" y="3251327"/>
            <a:ext cx="6047423" cy="163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0"/>
              </a:lnSpc>
            </a:pPr>
            <a:r>
              <a:rPr lang="ru-RU" sz="5400" spc="-5" dirty="0" smtClean="0">
                <a:latin typeface="Arial Narrow"/>
                <a:cs typeface="Arial Narrow"/>
              </a:rPr>
              <a:t>Обеспечение качества образования</a:t>
            </a:r>
            <a:endParaRPr sz="5400" dirty="0">
              <a:latin typeface="Arial Narrow"/>
              <a:cs typeface="Arial Narrow"/>
            </a:endParaRPr>
          </a:p>
        </p:txBody>
      </p:sp>
      <p:pic>
        <p:nvPicPr>
          <p:cNvPr id="1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76500"/>
            <a:ext cx="9144381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bject 3"/>
          <p:cNvSpPr/>
          <p:nvPr/>
        </p:nvSpPr>
        <p:spPr>
          <a:xfrm>
            <a:off x="0" y="0"/>
            <a:ext cx="3384709" cy="1816100"/>
          </a:xfrm>
          <a:custGeom>
            <a:avLst/>
            <a:gdLst/>
            <a:ahLst/>
            <a:cxnLst/>
            <a:rect l="l" t="t" r="r" b="b"/>
            <a:pathLst>
              <a:path w="4512945" h="2895600">
                <a:moveTo>
                  <a:pt x="4512641" y="0"/>
                </a:moveTo>
                <a:lnTo>
                  <a:pt x="0" y="0"/>
                </a:lnTo>
                <a:lnTo>
                  <a:pt x="0" y="2895600"/>
                </a:lnTo>
                <a:lnTo>
                  <a:pt x="3171190" y="2895600"/>
                </a:lnTo>
                <a:lnTo>
                  <a:pt x="4512641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2494026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A3A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4190238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49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5886450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7582662" y="0"/>
            <a:ext cx="1561623" cy="1816100"/>
          </a:xfrm>
          <a:custGeom>
            <a:avLst/>
            <a:gdLst/>
            <a:ahLst/>
            <a:cxnLst/>
            <a:rect l="l" t="t" r="r" b="b"/>
            <a:pathLst>
              <a:path w="2082165" h="2895600">
                <a:moveTo>
                  <a:pt x="2081783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081783" y="2895600"/>
                </a:lnTo>
                <a:lnTo>
                  <a:pt x="2081783" y="0"/>
                </a:lnTo>
                <a:close/>
              </a:path>
            </a:pathLst>
          </a:custGeom>
          <a:solidFill>
            <a:srgbClr val="330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Holder 4"/>
          <p:cNvSpPr>
            <a:spLocks noGrp="1"/>
          </p:cNvSpPr>
          <p:nvPr>
            <p:ph type="ftr" sz="quarter" idx="4294967295"/>
          </p:nvPr>
        </p:nvSpPr>
        <p:spPr>
          <a:xfrm>
            <a:off x="2494026" y="641578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Национальный исследовательский 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Томский государственный университет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2017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81" y="1936750"/>
            <a:ext cx="914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ЦИКЛ ОБУЧАЮЩИХ СЕМИНАРОВ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НА ОСНОВЕ ОБМЕНА ОПЫТОМ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uLogo.png"/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3" y="120650"/>
            <a:ext cx="1219200" cy="1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900113" y="333375"/>
            <a:ext cx="7786687" cy="1584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занятия: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800" b="1" kern="0" dirty="0" smtClean="0">
                <a:solidFill>
                  <a:srgbClr val="A3A119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500" b="1" kern="0" dirty="0" smtClean="0">
              <a:solidFill>
                <a:srgbClr val="A3A11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kern="0" dirty="0" smtClean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>знакомство с видами синоптических карт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kern="0" dirty="0" smtClean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>и прогноз температуры воздуха</a:t>
            </a:r>
            <a:endParaRPr lang="ru-RU" altLang="ru-RU" kern="0" dirty="0" smtClean="0">
              <a:solidFill>
                <a:srgbClr val="A3A119"/>
              </a:solidFill>
              <a:effectLst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28650" y="2130903"/>
            <a:ext cx="8515350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kern="0" dirty="0" smtClean="0">
                <a:solidFill>
                  <a:srgbClr val="330E42"/>
                </a:solidFill>
              </a:rPr>
              <a:t>План работы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400" b="1" kern="0" dirty="0" smtClean="0">
              <a:solidFill>
                <a:srgbClr val="330E42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Вводная часть                                                                         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(5 мин.)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  <a:hlinkClick r:id="rId2" action="ppaction://hlinkfile"/>
              </a:rPr>
              <a:t>Экскурсия на учебную метеорологическую станцию</a:t>
            </a:r>
            <a:r>
              <a:rPr lang="ru-RU" sz="20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     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(15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мин.)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Виды синоптических карт                                                   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(10 мин.)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«Чтение» приземной синоптической карты                     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10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мин.)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Прогноз температуры воздуха                                           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15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мин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.)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Обсуждение результатов. Вопросы.</a:t>
            </a:r>
            <a:r>
              <a:rPr lang="ru-RU" altLang="ru-RU" sz="20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                                  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(15 </a:t>
            </a:r>
            <a:r>
              <a:rPr lang="ru-RU" sz="1600" b="1" kern="0" dirty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мин</a:t>
            </a:r>
            <a:r>
              <a:rPr lang="ru-RU" sz="1600" b="1" kern="0" dirty="0" smtClean="0">
                <a:solidFill>
                  <a:srgbClr val="330E42"/>
                </a:solidFill>
                <a:effectLst/>
                <a:cs typeface="Arial" panose="020B0604020202020204" pitchFamily="34" charset="0"/>
              </a:rPr>
              <a:t>.)</a:t>
            </a:r>
            <a:endParaRPr lang="ru-RU" altLang="ru-RU" sz="1600" b="1" kern="0" dirty="0">
              <a:solidFill>
                <a:srgbClr val="330E4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876" y="6549325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18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900113" y="260350"/>
            <a:ext cx="7786687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СИНОПТИЧЕСКАЯ КАРТА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b="1" dirty="0" smtClean="0">
              <a:solidFill>
                <a:srgbClr val="A3A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330E42"/>
                </a:solidFill>
              </a:rPr>
              <a:t>это географическая карта, на которую цифрами и условными знаками (символами) нанесены результаты одновременных метеорологических или аэрологических наблюдений во многих пунктах, т.е. сведения о погоде в этих пунктах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236211"/>
            <a:ext cx="77406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9217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1168" y="350557"/>
            <a:ext cx="5955738" cy="1012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Наземная метеорологическая реперная сеть России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94306"/>
            <a:ext cx="5994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-1027112" y="5378856"/>
            <a:ext cx="8229600" cy="65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330E42"/>
                </a:solidFill>
                <a:cs typeface="Arial" charset="0"/>
              </a:rPr>
              <a:t>1627 пунктов метеорологических наблюдений</a:t>
            </a:r>
            <a:endParaRPr lang="ru-RU" altLang="ru-RU" dirty="0" smtClean="0">
              <a:solidFill>
                <a:srgbClr val="330E42"/>
              </a:solidFill>
            </a:endParaRPr>
          </a:p>
        </p:txBody>
      </p:sp>
      <p:pic>
        <p:nvPicPr>
          <p:cNvPr id="7" name="Picture 2" descr="D:\Константинова\КОНКУРСЫ\Лучшие образовательные практики '16\м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9481"/>
            <a:ext cx="2919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91820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94531"/>
            <a:ext cx="29432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3654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810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smtClean="0">
                <a:solidFill>
                  <a:srgbClr val="A3A119"/>
                </a:solidFill>
                <a:latin typeface="+mn-lt"/>
                <a:ea typeface="+mn-ea"/>
                <a:cs typeface="+mn-cs"/>
              </a:rPr>
              <a:t>Аэрологические станции</a:t>
            </a:r>
            <a:endParaRPr lang="ru-RU" sz="4000" b="1" dirty="0">
              <a:solidFill>
                <a:srgbClr val="A3A11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Константинова\Приемная компания\аэрологические ст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697262"/>
            <a:ext cx="6084888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94137"/>
            <a:ext cx="2160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450" y="5435600"/>
            <a:ext cx="43926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129 аэрологических станций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4243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4763" cy="5492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A3A119"/>
                </a:solidFill>
                <a:effectLst/>
                <a:cs typeface="Arial" pitchFamily="34" charset="0"/>
              </a:rPr>
              <a:t>Синхронные сроки наблюдений: </a:t>
            </a:r>
            <a:br>
              <a:rPr lang="ru-RU" sz="2400" b="1" dirty="0" smtClean="0">
                <a:solidFill>
                  <a:srgbClr val="A3A119"/>
                </a:solidFill>
                <a:effectLst/>
                <a:cs typeface="Arial" pitchFamily="34" charset="0"/>
              </a:rPr>
            </a:br>
            <a:r>
              <a:rPr lang="ru-RU" sz="2800" b="1" dirty="0" smtClean="0">
                <a:solidFill>
                  <a:srgbClr val="A3A119"/>
                </a:solidFill>
                <a:effectLst/>
                <a:cs typeface="Arial" pitchFamily="34" charset="0"/>
              </a:rPr>
              <a:t>0</a:t>
            </a:r>
            <a:r>
              <a:rPr lang="ru-RU" sz="2800" b="1" dirty="0">
                <a:solidFill>
                  <a:srgbClr val="A3A119"/>
                </a:solidFill>
                <a:effectLst/>
                <a:cs typeface="Arial" pitchFamily="34" charset="0"/>
              </a:rPr>
              <a:t>, 3, 6, 9, 12, 15, 18 </a:t>
            </a:r>
            <a:r>
              <a:rPr lang="ru-RU" sz="2800" b="1" dirty="0" smtClean="0">
                <a:solidFill>
                  <a:srgbClr val="A3A119"/>
                </a:solidFill>
                <a:effectLst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A3A119"/>
                </a:solidFill>
                <a:effectLst/>
                <a:cs typeface="Arial" pitchFamily="34" charset="0"/>
              </a:rPr>
              <a:t>21 </a:t>
            </a:r>
            <a:r>
              <a:rPr lang="ru-RU" sz="2800" b="1" dirty="0" smtClean="0">
                <a:solidFill>
                  <a:srgbClr val="A3A119"/>
                </a:solidFill>
                <a:effectLst/>
                <a:cs typeface="Arial" pitchFamily="34" charset="0"/>
              </a:rPr>
              <a:t>ч ВСВ</a:t>
            </a:r>
            <a:endParaRPr lang="ru-RU" sz="2800" b="1" dirty="0">
              <a:solidFill>
                <a:srgbClr val="A3A119"/>
              </a:solidFill>
              <a:effectLst/>
            </a:endParaRPr>
          </a:p>
        </p:txBody>
      </p:sp>
      <p:grpSp>
        <p:nvGrpSpPr>
          <p:cNvPr id="5" name="Группа 2"/>
          <p:cNvGrpSpPr>
            <a:grpSpLocks/>
          </p:cNvGrpSpPr>
          <p:nvPr/>
        </p:nvGrpSpPr>
        <p:grpSpPr bwMode="auto">
          <a:xfrm>
            <a:off x="179388" y="1270182"/>
            <a:ext cx="8829675" cy="4837112"/>
            <a:chOff x="-36512" y="796410"/>
            <a:chExt cx="9289032" cy="5051341"/>
          </a:xfrm>
        </p:grpSpPr>
        <p:pic>
          <p:nvPicPr>
            <p:cNvPr id="6" name="Picture 2" descr="D:\WORK\Кужевская\Учебные курсы\спутниковые снимки для примеров\mod_article532001_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981075"/>
              <a:ext cx="238125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 flipV="1">
              <a:off x="1187662" y="1124656"/>
              <a:ext cx="0" cy="1080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1187662" y="1413115"/>
              <a:ext cx="0" cy="792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Группа 7"/>
            <p:cNvGrpSpPr>
              <a:grpSpLocks/>
            </p:cNvGrpSpPr>
            <p:nvPr/>
          </p:nvGrpSpPr>
          <p:grpSpPr bwMode="auto">
            <a:xfrm>
              <a:off x="2267744" y="980728"/>
              <a:ext cx="2381250" cy="2447925"/>
              <a:chOff x="2699792" y="980728"/>
              <a:chExt cx="2381250" cy="2447925"/>
            </a:xfrm>
          </p:grpSpPr>
          <p:pic>
            <p:nvPicPr>
              <p:cNvPr id="42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Прямая со стрелкой 42"/>
              <p:cNvCxnSpPr/>
              <p:nvPr/>
            </p:nvCxnSpPr>
            <p:spPr>
              <a:xfrm flipV="1">
                <a:off x="3891030" y="2205547"/>
                <a:ext cx="7916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3891030" y="1116366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4572000" y="980728"/>
              <a:ext cx="2381250" cy="2447925"/>
              <a:chOff x="2699792" y="980728"/>
              <a:chExt cx="2381250" cy="2447925"/>
            </a:xfrm>
          </p:grpSpPr>
          <p:pic>
            <p:nvPicPr>
              <p:cNvPr id="39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" name="Прямая со стрелкой 39"/>
              <p:cNvCxnSpPr/>
              <p:nvPr/>
            </p:nvCxnSpPr>
            <p:spPr>
              <a:xfrm>
                <a:off x="3889827" y="2205547"/>
                <a:ext cx="0" cy="9035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V="1">
                <a:off x="3889827" y="1116366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20"/>
            <p:cNvGrpSpPr>
              <a:grpSpLocks/>
            </p:cNvGrpSpPr>
            <p:nvPr/>
          </p:nvGrpSpPr>
          <p:grpSpPr bwMode="auto">
            <a:xfrm>
              <a:off x="6871270" y="981076"/>
              <a:ext cx="2381250" cy="2447925"/>
              <a:chOff x="2699792" y="980728"/>
              <a:chExt cx="2381250" cy="2447925"/>
            </a:xfrm>
          </p:grpSpPr>
          <p:pic>
            <p:nvPicPr>
              <p:cNvPr id="36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7" name="Прямая со стрелкой 36"/>
              <p:cNvCxnSpPr/>
              <p:nvPr/>
            </p:nvCxnSpPr>
            <p:spPr>
              <a:xfrm flipH="1" flipV="1">
                <a:off x="3138729" y="2196910"/>
                <a:ext cx="751540" cy="82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 flipV="1">
                <a:off x="3890269" y="1116019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25"/>
            <p:cNvGrpSpPr>
              <a:grpSpLocks/>
            </p:cNvGrpSpPr>
            <p:nvPr/>
          </p:nvGrpSpPr>
          <p:grpSpPr bwMode="auto">
            <a:xfrm>
              <a:off x="-36512" y="3399826"/>
              <a:ext cx="2381250" cy="2447925"/>
              <a:chOff x="2699792" y="980728"/>
              <a:chExt cx="2381250" cy="2447925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3890564" y="1116011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Прямая со стрелкой 34"/>
              <p:cNvCxnSpPr/>
              <p:nvPr/>
            </p:nvCxnSpPr>
            <p:spPr>
              <a:xfrm flipH="1" flipV="1">
                <a:off x="3890564" y="1369655"/>
                <a:ext cx="0" cy="835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29"/>
            <p:cNvGrpSpPr>
              <a:grpSpLocks/>
            </p:cNvGrpSpPr>
            <p:nvPr/>
          </p:nvGrpSpPr>
          <p:grpSpPr bwMode="auto">
            <a:xfrm>
              <a:off x="2267744" y="3391737"/>
              <a:ext cx="2381250" cy="2447925"/>
              <a:chOff x="2699792" y="980728"/>
              <a:chExt cx="2381250" cy="2447925"/>
            </a:xfrm>
          </p:grpSpPr>
          <p:pic>
            <p:nvPicPr>
              <p:cNvPr id="30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" name="Прямая со стрелкой 30"/>
              <p:cNvCxnSpPr/>
              <p:nvPr/>
            </p:nvCxnSpPr>
            <p:spPr>
              <a:xfrm>
                <a:off x="3891030" y="2204991"/>
                <a:ext cx="7916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3891030" y="1117469"/>
                <a:ext cx="0" cy="1079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33"/>
            <p:cNvGrpSpPr>
              <a:grpSpLocks/>
            </p:cNvGrpSpPr>
            <p:nvPr/>
          </p:nvGrpSpPr>
          <p:grpSpPr bwMode="auto">
            <a:xfrm>
              <a:off x="4572000" y="3382836"/>
              <a:ext cx="2381250" cy="2447925"/>
              <a:chOff x="2699792" y="980728"/>
              <a:chExt cx="2381250" cy="2447925"/>
            </a:xfrm>
          </p:grpSpPr>
          <p:pic>
            <p:nvPicPr>
              <p:cNvPr id="27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3889827" y="2205602"/>
                <a:ext cx="0" cy="7659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3889827" y="1116423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37"/>
            <p:cNvGrpSpPr>
              <a:grpSpLocks/>
            </p:cNvGrpSpPr>
            <p:nvPr/>
          </p:nvGrpSpPr>
          <p:grpSpPr bwMode="auto">
            <a:xfrm>
              <a:off x="6871270" y="3374747"/>
              <a:ext cx="2381250" cy="2447925"/>
              <a:chOff x="2699792" y="980728"/>
              <a:chExt cx="2381250" cy="2447925"/>
            </a:xfrm>
          </p:grpSpPr>
          <p:pic>
            <p:nvPicPr>
              <p:cNvPr id="24" name="Picture 2" descr="D:\WORK\Кужевская\Учебные курсы\спутниковые снимки для примеров\mod_article532001_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980728"/>
                <a:ext cx="238125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Прямая со стрелкой 24"/>
              <p:cNvCxnSpPr/>
              <p:nvPr/>
            </p:nvCxnSpPr>
            <p:spPr>
              <a:xfrm flipH="1" flipV="1">
                <a:off x="3138729" y="2197113"/>
                <a:ext cx="751540" cy="82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flipV="1">
                <a:off x="3890269" y="1116222"/>
                <a:ext cx="0" cy="1080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374712" y="796410"/>
              <a:ext cx="504367" cy="386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9783" y="827908"/>
              <a:ext cx="504367" cy="386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03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827908"/>
              <a:ext cx="504367" cy="386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06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22691" y="827908"/>
              <a:ext cx="504367" cy="386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09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95164" y="3326225"/>
              <a:ext cx="504367" cy="386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3267" y="3309647"/>
              <a:ext cx="504367" cy="386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15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7989" y="3303016"/>
              <a:ext cx="504367" cy="386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18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96175" y="3351092"/>
              <a:ext cx="504367" cy="386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21</a:t>
              </a:r>
            </a:p>
          </p:txBody>
        </p:sp>
      </p:grpSp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1692275" y="6083300"/>
            <a:ext cx="6032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330E42"/>
                </a:solidFill>
                <a:latin typeface="+mn-lt"/>
              </a:rPr>
              <a:t>ВСВ – Всемирное скоординированное время  (Гринвич)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4565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1438" y="1545579"/>
            <a:ext cx="8964612" cy="51679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Приземные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</a:rPr>
              <a:t>основные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вспомогательные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кольцевые, микрокольцевые)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карты полушарий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Высотные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распределения метеорологического элемента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Изэнтропическая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барической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топографии: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Вспомогательные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Карта минимальных температур и осадков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Карта максимального ветра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Карта вертикальных скоростей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Карта тропопаузы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Карта опасных явлений погоды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>          </a:t>
            </a:r>
            <a:endParaRPr lang="ru-RU" sz="2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196808"/>
            <a:ext cx="8229600" cy="7207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синоптических карт</a:t>
            </a:r>
            <a:endParaRPr lang="ru-RU" sz="3600" b="1" dirty="0">
              <a:solidFill>
                <a:srgbClr val="A3A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34996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учшие образовательные практики '16\Примеры карт\Приземн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 b="3192"/>
          <a:stretch/>
        </p:blipFill>
        <p:spPr bwMode="auto">
          <a:xfrm>
            <a:off x="312877" y="1027689"/>
            <a:ext cx="8671496" cy="54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08551"/>
            <a:ext cx="9144000" cy="719138"/>
          </a:xfrm>
          <a:noFill/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приземной синоптической карты</a:t>
            </a:r>
            <a:endParaRPr lang="ru-RU" sz="2800" b="1" kern="1200" dirty="0">
              <a:solidFill>
                <a:srgbClr val="A3A11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18677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3289" y="149843"/>
            <a:ext cx="9144000" cy="719138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A3A119"/>
                </a:solidFill>
                <a:latin typeface="+mn-lt"/>
              </a:rPr>
              <a:t>Пример приземной синоптической карты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510" y="966085"/>
            <a:ext cx="5680979" cy="5418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8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0420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669" y="303268"/>
            <a:ext cx="9144000" cy="7921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карты абсолютной топографии</a:t>
            </a:r>
          </a:p>
        </p:txBody>
      </p:sp>
      <p:pic>
        <p:nvPicPr>
          <p:cNvPr id="5" name="Picture 2" descr="G:\Лучшие образовательные практики '16\Примеры карт\АТ 8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098143"/>
            <a:ext cx="7888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9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98126"/>
              </p:ext>
            </p:extLst>
          </p:nvPr>
        </p:nvGraphicFramePr>
        <p:xfrm>
          <a:off x="684213" y="5413375"/>
          <a:ext cx="7848599" cy="87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09"/>
                <a:gridCol w="713509"/>
                <a:gridCol w="713509"/>
                <a:gridCol w="713509"/>
                <a:gridCol w="713509"/>
                <a:gridCol w="713509"/>
                <a:gridCol w="713509"/>
                <a:gridCol w="713509"/>
                <a:gridCol w="713509"/>
                <a:gridCol w="713509"/>
                <a:gridCol w="713509"/>
              </a:tblGrid>
              <a:tr h="299664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Изобарические поверхности</a:t>
                      </a:r>
                      <a:endParaRPr lang="ru-RU" sz="1800" dirty="0"/>
                    </a:p>
                  </a:txBody>
                  <a:tcPr marL="91437" marR="91437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9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Р,</a:t>
                      </a:r>
                      <a:r>
                        <a:rPr lang="ru-RU" sz="1050" baseline="0" dirty="0" smtClean="0"/>
                        <a:t> гПа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</a:t>
                      </a:r>
                      <a:endParaRPr lang="ru-RU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</a:tr>
              <a:tr h="2849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Z</a:t>
                      </a:r>
                      <a:r>
                        <a:rPr lang="ru-RU" sz="1050" dirty="0" smtClean="0"/>
                        <a:t>,</a:t>
                      </a:r>
                      <a:r>
                        <a:rPr lang="ru-RU" sz="1050" baseline="0" dirty="0" smtClean="0"/>
                        <a:t> км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26,5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31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учшие образовательные практики '16\Примеры карт\АТ 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6" y="1011930"/>
            <a:ext cx="7245582" cy="501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681" y="275555"/>
            <a:ext cx="9144000" cy="7921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карты абсолютной топографии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9637"/>
              </p:ext>
            </p:extLst>
          </p:nvPr>
        </p:nvGraphicFramePr>
        <p:xfrm>
          <a:off x="987230" y="5591827"/>
          <a:ext cx="7152959" cy="8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69"/>
                <a:gridCol w="650269"/>
                <a:gridCol w="650269"/>
                <a:gridCol w="650269"/>
                <a:gridCol w="650269"/>
                <a:gridCol w="650269"/>
                <a:gridCol w="650269"/>
                <a:gridCol w="650269"/>
                <a:gridCol w="650269"/>
                <a:gridCol w="650269"/>
                <a:gridCol w="650269"/>
              </a:tblGrid>
              <a:tr h="231656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Изобарические поверхности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71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Р,</a:t>
                      </a:r>
                      <a:r>
                        <a:rPr lang="ru-RU" sz="1050" baseline="0" dirty="0" smtClean="0"/>
                        <a:t> гПа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</a:tr>
              <a:tr h="349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км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20,5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26,5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endParaRPr lang="ru-RU" sz="1200" dirty="0"/>
                    </a:p>
                  </a:txBody>
                  <a:tcPr marL="91437" marR="91437" marT="45733" marB="45733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10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3541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</a:t>
            </a:r>
            <a:r>
              <a:rPr lang="ru-RU" dirty="0" smtClean="0"/>
              <a:t>НЕСКУЧНАЯ" ЛЕКЦИЯ: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пассивного слушания к активному познанию.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/>
          <a:lstStyle/>
          <a:p>
            <a:r>
              <a:rPr lang="ru-RU" dirty="0" smtClean="0"/>
              <a:t>Конкурс «Лучшие образовательные практики ТГУ-2016» Номинация «Лучшая открытая лекция»</a:t>
            </a:r>
            <a:endParaRPr lang="ru-RU" dirty="0"/>
          </a:p>
        </p:txBody>
      </p:sp>
      <p:pic>
        <p:nvPicPr>
          <p:cNvPr id="1026" name="Picture 2" descr="http://crko.tsu.ru/upload/bank-of-luccis-pract/photo/%D0%9A%D0%BE%D0%BD%D1%81%D1%82%D0%B0%D0%BD%D1%82%D0%B8%D0%BD%D0%BE%D0%B2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21" y="287169"/>
            <a:ext cx="1484424" cy="18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ko.tsu.ru/upload/bank-of-luccis-pract/photo/%D0%91%D1%8B%D0%BA%D0%BE%D0%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66" y="287168"/>
            <a:ext cx="1280852" cy="19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ko.tsu.ru/upload/bank-of-luccis-pract/photo/%D0%9E%D0%BB%D0%B8%D1%86%D0%BA%D0%B0%D1%8F%D0%94.%D0%90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21" y="2433985"/>
            <a:ext cx="1573203" cy="19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48416"/>
              </p:ext>
            </p:extLst>
          </p:nvPr>
        </p:nvGraphicFramePr>
        <p:xfrm>
          <a:off x="706414" y="814386"/>
          <a:ext cx="3458191" cy="2934397"/>
        </p:xfrm>
        <a:graphic>
          <a:graphicData uri="http://schemas.openxmlformats.org/drawingml/2006/table">
            <a:tbl>
              <a:tblPr/>
              <a:tblGrid>
                <a:gridCol w="3458191"/>
              </a:tblGrid>
              <a:tr h="133419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"Лучше один раз увидеть" - активные методы обучения на лекции (технология визуализации).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128">
                <a:tc>
                  <a:txBody>
                    <a:bodyPr/>
                    <a:lstStyle/>
                    <a:p>
                      <a:pPr algn="ctr" rtl="0" fontAlgn="b"/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О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погоде простыми словами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484">
                <a:tc>
                  <a:txBody>
                    <a:bodyPr/>
                    <a:lstStyle/>
                    <a:p>
                      <a:pPr algn="ctr" rtl="0" fontAlgn="b"/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Сотрудничество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преподавателя и студента на лекции.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учшие образовательные практики '16\Примеры карт\АТ 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8" y="922491"/>
            <a:ext cx="7375262" cy="517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4209" y="329061"/>
            <a:ext cx="9144000" cy="792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A3A119"/>
                </a:solidFill>
                <a:latin typeface="+mn-lt"/>
                <a:ea typeface="+mn-ea"/>
                <a:cs typeface="+mn-cs"/>
              </a:rPr>
              <a:t>Пример карты абсолютной топографии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62809"/>
              </p:ext>
            </p:extLst>
          </p:nvPr>
        </p:nvGraphicFramePr>
        <p:xfrm>
          <a:off x="1027691" y="5413375"/>
          <a:ext cx="7343281" cy="95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571"/>
                <a:gridCol w="667571"/>
                <a:gridCol w="667571"/>
                <a:gridCol w="667571"/>
                <a:gridCol w="667571"/>
                <a:gridCol w="667571"/>
                <a:gridCol w="667571"/>
                <a:gridCol w="667571"/>
                <a:gridCol w="667571"/>
                <a:gridCol w="667571"/>
                <a:gridCol w="667571"/>
              </a:tblGrid>
              <a:tr h="318352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Изобарические поверхности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835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Р,</a:t>
                      </a:r>
                      <a:r>
                        <a:rPr lang="ru-RU" sz="1050" baseline="0" dirty="0" smtClean="0"/>
                        <a:t> гПа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850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ru-RU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</a:tr>
              <a:tr h="31835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Z</a:t>
                      </a:r>
                      <a:r>
                        <a:rPr lang="ru-RU" sz="1050" dirty="0" smtClean="0"/>
                        <a:t>,</a:t>
                      </a:r>
                      <a:r>
                        <a:rPr lang="ru-RU" sz="1050" baseline="0" dirty="0" smtClean="0"/>
                        <a:t> км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26,5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31</a:t>
                      </a:r>
                      <a:endParaRPr lang="ru-RU" sz="1050" dirty="0"/>
                    </a:p>
                  </a:txBody>
                  <a:tcPr marL="91437" marR="91437" marT="45733" marB="45733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576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7498" y="335763"/>
            <a:ext cx="8709616" cy="1296757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карты абсолютной топографии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8" y="1125537"/>
            <a:ext cx="6096731" cy="511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610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8317" y="1983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b="1" kern="0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карты абсолютной топографии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6" y="1194583"/>
            <a:ext cx="72834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5508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05" y="408592"/>
            <a:ext cx="9144000" cy="13716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Пример карты максимального ветра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19213"/>
            <a:ext cx="6983413" cy="498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9941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375" y="408592"/>
            <a:ext cx="8686800" cy="10842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«Чтение» приземной синоптической карты</a:t>
            </a:r>
            <a:endParaRPr lang="ru-RU" sz="2800" b="1" dirty="0">
              <a:solidFill>
                <a:srgbClr val="A3A11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:\Константинова\КОНКУРСЫ\Лучшие образовательные практики '16\син схе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44600"/>
            <a:ext cx="56165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850" y="500897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Схема нанесения метеорологических данных на приземную карту</a:t>
            </a:r>
          </a:p>
        </p:txBody>
      </p:sp>
      <p:pic>
        <p:nvPicPr>
          <p:cNvPr id="7" name="Picture 3" descr="G:\Лучшие образовательные практики '16\станц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36750"/>
            <a:ext cx="29527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15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920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34614" y="355310"/>
            <a:ext cx="6537786" cy="6588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  <a:latin typeface="+mn-lt"/>
                <a:ea typeface="+mn-ea"/>
                <a:cs typeface="+mn-cs"/>
              </a:rPr>
              <a:t>Погода в срок наблюдения</a:t>
            </a:r>
          </a:p>
        </p:txBody>
      </p:sp>
      <p:pic>
        <p:nvPicPr>
          <p:cNvPr id="5" name="Picture 2" descr="G:\Лучшие образовательные практики '16\погода в сро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9" y="1422213"/>
            <a:ext cx="6975363" cy="47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7170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учшие образовательные практики '16\Примеры карт\АТ 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30314"/>
            <a:ext cx="7345671" cy="50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06922" y="5667890"/>
            <a:ext cx="1619784" cy="650004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АТ 700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177801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A3A119"/>
                </a:solidFill>
                <a:latin typeface="+mn-lt"/>
              </a:rPr>
              <a:t>Прогноз температуры воздуха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11880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30" y="502514"/>
            <a:ext cx="9144000" cy="71913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A3A119"/>
                </a:solidFill>
                <a:effectLst/>
              </a:rPr>
              <a:t>Построение траектории движение воздушных частицы</a:t>
            </a:r>
            <a:endParaRPr lang="ru-RU" sz="2400" b="1" dirty="0">
              <a:solidFill>
                <a:srgbClr val="A3A119"/>
              </a:solidFill>
              <a:effectLst/>
            </a:endParaRPr>
          </a:p>
        </p:txBody>
      </p:sp>
      <p:pic>
        <p:nvPicPr>
          <p:cNvPr id="5" name="Рисунок 15" descr="IMG_0001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249" y="1149164"/>
            <a:ext cx="7111206" cy="163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767" y="2718017"/>
            <a:ext cx="43354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Градиентная линейка для широты 60˚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81" y="3159223"/>
            <a:ext cx="3882624" cy="29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6852" y="4360957"/>
            <a:ext cx="3639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S</a:t>
            </a:r>
            <a:r>
              <a:rPr lang="ru-RU" sz="2800" b="1" baseline="-25000" dirty="0">
                <a:solidFill>
                  <a:schemeClr val="accent2">
                    <a:lumMod val="75000"/>
                  </a:schemeClr>
                </a:solidFill>
              </a:rPr>
              <a:t>12                         КМ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2800" b="1" baseline="-250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= 2·S</a:t>
            </a:r>
            <a:r>
              <a:rPr lang="ru-RU" sz="2800" b="1" baseline="-250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800" b="1" baseline="-25000" dirty="0">
                <a:solidFill>
                  <a:schemeClr val="accent2">
                    <a:lumMod val="75000"/>
                  </a:schemeClr>
                </a:solidFill>
              </a:rPr>
              <a:t>КМ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5230" y="3159223"/>
            <a:ext cx="426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АТ-700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АТ-500</a:t>
            </a:r>
          </a:p>
          <a:p>
            <a:pPr>
              <a:defRPr/>
            </a:pPr>
            <a:endParaRPr lang="ru-RU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2000" b="1" baseline="-25000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= 0,8·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2000" b="1" baseline="-25000" dirty="0">
                <a:solidFill>
                  <a:schemeClr val="accent2">
                    <a:lumMod val="75000"/>
                  </a:schemeClr>
                </a:solidFill>
              </a:rPr>
              <a:t>cp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= 0,6·V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cp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КМ/Ч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18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18897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4373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3A119"/>
                </a:solidFill>
                <a:effectLst/>
              </a:rPr>
              <a:t>Оправдался ли прогноз???</a:t>
            </a:r>
            <a:endParaRPr lang="ru-RU" sz="2400" b="1" u="sng" dirty="0">
              <a:solidFill>
                <a:srgbClr val="A3A119"/>
              </a:solidFill>
              <a:effectLst/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08963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21"/>
                <a:gridCol w="2736321"/>
                <a:gridCol w="2736321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Дата</a:t>
                      </a:r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 </a:t>
                      </a:r>
                      <a:r>
                        <a:rPr lang="ru-RU" sz="1400" dirty="0" smtClean="0"/>
                        <a:t>фактическая, °С</a:t>
                      </a:r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 </a:t>
                      </a:r>
                      <a:r>
                        <a:rPr lang="ru-RU" sz="1400" dirty="0" smtClean="0"/>
                        <a:t>прогностическая,</a:t>
                      </a:r>
                      <a:r>
                        <a:rPr lang="ru-RU" sz="1800" dirty="0" smtClean="0"/>
                        <a:t> °С</a:t>
                      </a:r>
                      <a:endParaRPr lang="ru-RU" sz="1800" dirty="0"/>
                    </a:p>
                  </a:txBody>
                  <a:tcPr marL="91441" marR="91441" marT="45721" marB="45721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06.02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07.02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08.02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09.02</a:t>
                      </a:r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10 .02</a:t>
                      </a:r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 marT="45721" marB="4572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19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3566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217" y="492250"/>
            <a:ext cx="7719023" cy="9382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A3A119"/>
                </a:solidFill>
                <a:effectLst/>
              </a:rPr>
              <a:t>Модель Гидрометцентра</a:t>
            </a:r>
            <a:endParaRPr lang="ru-RU" sz="2800" b="1" dirty="0">
              <a:solidFill>
                <a:srgbClr val="A3A119"/>
              </a:solidFill>
            </a:endParaRPr>
          </a:p>
        </p:txBody>
      </p:sp>
      <p:pic>
        <p:nvPicPr>
          <p:cNvPr id="5" name="Picture 2" descr="AsiaRussia_T2m_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4970" r="2519" b="2510"/>
          <a:stretch>
            <a:fillRect/>
          </a:stretch>
        </p:blipFill>
        <p:spPr bwMode="auto">
          <a:xfrm>
            <a:off x="1257133" y="1132886"/>
            <a:ext cx="6331890" cy="49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9033" y="6154836"/>
            <a:ext cx="78152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330E42"/>
                </a:solidFill>
              </a:rPr>
              <a:t>Прогноз температуры воздуха с заблаговременностью 24 часа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20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1009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485738"/>
            <a:ext cx="7833815" cy="15670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/>
              <a:t>Лучше один раз увидеть»: активные методы обучения на лекции (технология визуализации)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Дарья Александровна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Олицкая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Кафедра романо-германской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филологии, </a:t>
            </a: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ФилФ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Email: d.olitskaya@mail.ru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2" y="2052743"/>
            <a:ext cx="4701066" cy="36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bFO_precip_PMSL_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r="2716" b="7579"/>
          <a:stretch>
            <a:fillRect/>
          </a:stretch>
        </p:blipFill>
        <p:spPr bwMode="auto">
          <a:xfrm>
            <a:off x="1424704" y="501918"/>
            <a:ext cx="7161213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14105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iaRussia_Wind_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4970" r="2559" b="2510"/>
          <a:stretch>
            <a:fillRect/>
          </a:stretch>
        </p:blipFill>
        <p:spPr bwMode="auto">
          <a:xfrm>
            <a:off x="508000" y="549275"/>
            <a:ext cx="8229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872" y="6581001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Конкстантинова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7852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97" y="566443"/>
            <a:ext cx="7833815" cy="20634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altLang="ru-RU" b="1" dirty="0"/>
              <a:t>О ПОГОДЕ</a:t>
            </a:r>
            <a:br>
              <a:rPr lang="ru-RU" altLang="ru-RU" b="1" dirty="0"/>
            </a:br>
            <a:r>
              <a:rPr lang="ru-RU" altLang="ru-RU" b="1" dirty="0"/>
              <a:t>ПРОСТЫМИ </a:t>
            </a:r>
            <a:r>
              <a:rPr lang="ru-RU" altLang="ru-RU" b="1" dirty="0" smtClean="0"/>
              <a:t>СЛОВАМИ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Константинова Дарья </a:t>
            </a: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endParaRPr lang="ru-RU" alt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К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андидат </a:t>
            </a: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географических 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наук, доцент </a:t>
            </a: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кафедры метеорологии и 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климатологии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ГГФ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Email: da_konstantinova@mail.ru</a:t>
            </a:r>
            <a:endParaRPr lang="ru-RU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 descr="G:\Лучшие образовательные практики '16\слайд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4" y="2698467"/>
            <a:ext cx="3503851" cy="26382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11" y="511223"/>
            <a:ext cx="7833815" cy="1050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Сотрудничество </a:t>
            </a:r>
            <a:r>
              <a:rPr lang="ru-RU" dirty="0"/>
              <a:t>преподавателя и студента на лекции.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Александрович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Кафедра социологии, </a:t>
            </a: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ФсФ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Email: nimai@sibmail.com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19441" y="2381387"/>
            <a:ext cx="4737052" cy="1607127"/>
          </a:xfrm>
          <a:prstGeom prst="rect">
            <a:avLst/>
          </a:prstGeom>
          <a:ln>
            <a:solidFill>
              <a:srgbClr val="DBDBDB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rgbClr val="A3A119"/>
                </a:solidFill>
              </a:rPr>
              <a:t>Чем я могу быть Вам полезен?</a:t>
            </a:r>
            <a:endParaRPr lang="ru-RU" dirty="0">
              <a:solidFill>
                <a:srgbClr val="A3A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62" y="308243"/>
            <a:ext cx="7556313" cy="11161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Народная мудрость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260140" y="1732139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98474" y="1981200"/>
            <a:ext cx="7446453" cy="3740728"/>
          </a:xfrm>
        </p:spPr>
        <p:txBody>
          <a:bodyPr anchor="ctr"/>
          <a:lstStyle/>
          <a:p>
            <a:pPr marL="685800" lvl="3" indent="0" algn="ctr">
              <a:buNone/>
            </a:pPr>
            <a:r>
              <a:rPr lang="ru-RU" sz="2000" dirty="0" smtClean="0"/>
              <a:t>«Если человек</a:t>
            </a:r>
            <a:r>
              <a:rPr lang="ru-RU" sz="2000" dirty="0"/>
              <a:t> определяет ситуацию </a:t>
            </a:r>
            <a:r>
              <a:rPr lang="ru-RU" sz="2000" dirty="0" smtClean="0"/>
              <a:t>как</a:t>
            </a:r>
            <a:r>
              <a:rPr lang="ru-RU" sz="2000" dirty="0"/>
              <a:t> реальную, </a:t>
            </a:r>
            <a:endParaRPr lang="ru-RU" sz="2000" dirty="0" smtClean="0"/>
          </a:p>
          <a:p>
            <a:pPr marL="685800" lvl="3" indent="0" algn="ctr">
              <a:buNone/>
            </a:pPr>
            <a:r>
              <a:rPr lang="ru-RU" sz="2000" dirty="0" smtClean="0"/>
              <a:t>то</a:t>
            </a:r>
            <a:r>
              <a:rPr lang="ru-RU" sz="2000" dirty="0"/>
              <a:t> </a:t>
            </a:r>
            <a:r>
              <a:rPr lang="ru-RU" sz="2000" dirty="0" smtClean="0"/>
              <a:t>она станет</a:t>
            </a:r>
            <a:r>
              <a:rPr lang="ru-RU" sz="2000" dirty="0"/>
              <a:t> реальной по своим </a:t>
            </a:r>
            <a:r>
              <a:rPr lang="ru-RU" sz="2000" dirty="0" smtClean="0"/>
              <a:t>последствиям»</a:t>
            </a:r>
          </a:p>
          <a:p>
            <a:pPr marL="685800" lvl="3" indent="0" algn="r">
              <a:buNone/>
            </a:pPr>
            <a:r>
              <a:rPr lang="ru-RU" dirty="0" smtClean="0"/>
              <a:t>(У. Томас)</a:t>
            </a:r>
          </a:p>
          <a:p>
            <a:pPr marL="685800" lvl="3" indent="0" algn="r">
              <a:buNone/>
            </a:pPr>
            <a:endParaRPr lang="ru-RU" dirty="0" smtClean="0"/>
          </a:p>
          <a:p>
            <a:pPr marL="685800" lvl="3" indent="0">
              <a:buNone/>
            </a:pPr>
            <a:r>
              <a:rPr lang="en-US" sz="800" dirty="0" smtClean="0"/>
              <a:t>[</a:t>
            </a:r>
            <a:r>
              <a:rPr lang="ru-RU" sz="800" dirty="0" smtClean="0"/>
              <a:t>Коллеги, СМИ и пр., как мы все вместе определяем ситуацию, роли и пр.?</a:t>
            </a:r>
            <a:r>
              <a:rPr lang="en-US" sz="800" dirty="0" smtClean="0"/>
              <a:t>]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00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Учебная ситуация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437" y="1827452"/>
            <a:ext cx="6873350" cy="4144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Знание</a:t>
            </a:r>
            <a:r>
              <a:rPr lang="ru-RU" dirty="0"/>
              <a:t>, информация…- пуская она почти </a:t>
            </a:r>
            <a:r>
              <a:rPr lang="ru-RU" dirty="0" smtClean="0"/>
              <a:t>совершенна!</a:t>
            </a:r>
            <a:endParaRPr lang="ru-RU" dirty="0"/>
          </a:p>
          <a:p>
            <a:pPr lvl="0"/>
            <a:r>
              <a:rPr lang="ru-RU" dirty="0" smtClean="0"/>
              <a:t>Студент – обычный (заинтересованный, уставший, не понявший прелести социологии, решающий проблемы личной жизни) </a:t>
            </a:r>
          </a:p>
          <a:p>
            <a:r>
              <a:rPr lang="ru-RU" dirty="0"/>
              <a:t>Цель, ситуация, способы контроля и пр.</a:t>
            </a:r>
          </a:p>
          <a:p>
            <a:pPr lvl="0"/>
            <a:r>
              <a:rPr lang="ru-RU" dirty="0" smtClean="0"/>
              <a:t>Преподаватель </a:t>
            </a:r>
          </a:p>
          <a:p>
            <a:pPr lvl="0"/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.</a:t>
            </a:r>
          </a:p>
          <a:p>
            <a:pPr lvl="0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11949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2008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Риторический вопрос: какова роль преподавателя?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79" y="1922112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Учитель-источник знания?, транслятор, учитель </a:t>
            </a:r>
            <a:r>
              <a:rPr lang="ru-RU" dirty="0"/>
              <a:t>– контролер, учитель-друг, учитель-помощник, учитель – формальный субъект, с которым надо вступать в отношения ради получения </a:t>
            </a:r>
            <a:r>
              <a:rPr lang="ru-RU" dirty="0" smtClean="0"/>
              <a:t>диплома?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Нам нужна лучшая роль, роли для сотрудничества </a:t>
            </a:r>
            <a:r>
              <a:rPr lang="ru-RU" dirty="0"/>
              <a:t>и </a:t>
            </a:r>
            <a:r>
              <a:rPr lang="ru-RU" dirty="0" smtClean="0"/>
              <a:t>диалога, для формирования коммуникативного пространства между преподавателем </a:t>
            </a:r>
            <a:r>
              <a:rPr lang="ru-RU" dirty="0"/>
              <a:t>и </a:t>
            </a:r>
            <a:r>
              <a:rPr lang="ru-RU" dirty="0" smtClean="0"/>
              <a:t>студентом</a:t>
            </a:r>
            <a:r>
              <a:rPr lang="ru-RU" b="1" dirty="0" smtClean="0"/>
              <a:t> </a:t>
            </a:r>
            <a:r>
              <a:rPr lang="ru-RU" sz="1000" b="1" dirty="0" smtClean="0"/>
              <a:t>(конечно же не </a:t>
            </a:r>
            <a:r>
              <a:rPr lang="ru-RU" sz="1000" b="1" dirty="0"/>
              <a:t>со всеми, не всегда, не во всех сферах</a:t>
            </a:r>
            <a:r>
              <a:rPr lang="ru-RU" sz="1000" b="1" dirty="0" smtClean="0"/>
              <a:t>).</a:t>
            </a:r>
            <a:endParaRPr lang="ru-RU" sz="1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Как это возможно?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4" y="1483744"/>
            <a:ext cx="7556313" cy="4642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2 </a:t>
            </a:r>
            <a:r>
              <a:rPr lang="ru-RU" dirty="0" smtClean="0"/>
              <a:t>вида взаимодействия: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Сопровождение своей информации, комментарии, уточнения</a:t>
            </a:r>
            <a:r>
              <a:rPr lang="ru-RU" dirty="0" smtClean="0"/>
              <a:t>, </a:t>
            </a:r>
            <a:r>
              <a:rPr lang="ru-RU" dirty="0"/>
              <a:t>примеры, практика, интересные случаи </a:t>
            </a:r>
            <a:r>
              <a:rPr lang="ru-RU" dirty="0" smtClean="0"/>
              <a:t>применения, работа в лаборатории, над текстом курсовой и т.д.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От формального сотрудничества до доверительных отношений – «дружба</a:t>
            </a:r>
            <a:r>
              <a:rPr lang="ru-RU" dirty="0" smtClean="0"/>
              <a:t>», роль </a:t>
            </a:r>
            <a:r>
              <a:rPr lang="ru-RU" dirty="0"/>
              <a:t>«</a:t>
            </a:r>
            <a:r>
              <a:rPr lang="ru-RU" dirty="0" smtClean="0"/>
              <a:t>преподавателя </a:t>
            </a:r>
            <a:r>
              <a:rPr lang="ru-RU" dirty="0"/>
              <a:t>как доброжелателя</a:t>
            </a:r>
            <a:r>
              <a:rPr lang="ru-RU" dirty="0" smtClean="0"/>
              <a:t>» (сотрудничество, которое возможно, когда студент видит опыт и профессионализм, проявляет сам инициативу и пытается понять, как все работает на практике, зачем мне все это, куда </a:t>
            </a:r>
            <a:r>
              <a:rPr lang="ru-RU" dirty="0"/>
              <a:t>идти </a:t>
            </a:r>
            <a:r>
              <a:rPr lang="ru-RU" dirty="0" smtClean="0"/>
              <a:t>работать и пр.)</a:t>
            </a:r>
            <a:endParaRPr lang="ru-RU" dirty="0"/>
          </a:p>
          <a:p>
            <a:pPr marL="0" indent="0">
              <a:buNone/>
            </a:pPr>
            <a:r>
              <a:rPr lang="ru-RU" sz="1000" i="1" dirty="0" smtClean="0"/>
              <a:t>Воспитание? </a:t>
            </a:r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r>
              <a:rPr lang="ru-RU" sz="1000" i="1" dirty="0" smtClean="0"/>
              <a:t>Помощь</a:t>
            </a:r>
            <a:r>
              <a:rPr lang="ru-RU" sz="1000" i="1" dirty="0"/>
              <a:t>, так как с точки зрения современных социальных теоретиков, у нас есть проблемы </a:t>
            </a:r>
            <a:r>
              <a:rPr lang="ru-RU" sz="1000" i="1" dirty="0" smtClean="0"/>
              <a:t>….релятивизма, апатии, </a:t>
            </a:r>
            <a:r>
              <a:rPr lang="ru-RU" sz="1000" i="1" dirty="0"/>
              <a:t>ценностная дезориентация, непринятие авторитетов, ситуативная этика.</a:t>
            </a:r>
            <a:endParaRPr lang="ru-RU" sz="1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1681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Универсальные примеры из личной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Работа с рефлексией </a:t>
            </a:r>
            <a:r>
              <a:rPr lang="ru-RU" dirty="0" smtClean="0"/>
              <a:t>студентов</a:t>
            </a:r>
          </a:p>
          <a:p>
            <a:pPr marL="0" indent="0">
              <a:buNone/>
            </a:pPr>
            <a:r>
              <a:rPr lang="ru-RU" sz="1100" dirty="0" smtClean="0"/>
              <a:t>(Актуализация </a:t>
            </a:r>
            <a:r>
              <a:rPr lang="ru-RU" sz="1100" dirty="0"/>
              <a:t>усиливает </a:t>
            </a:r>
            <a:r>
              <a:rPr lang="ru-RU" sz="1100" dirty="0" smtClean="0"/>
              <a:t>мотивацию – </a:t>
            </a:r>
            <a:r>
              <a:rPr lang="en-US" sz="1100" dirty="0" smtClean="0"/>
              <a:t>[</a:t>
            </a:r>
            <a:r>
              <a:rPr lang="ru-RU" sz="1100" dirty="0" smtClean="0"/>
              <a:t>тема на тренингах занимает самые высокие позиции</a:t>
            </a:r>
            <a:r>
              <a:rPr lang="en-US" sz="1100" dirty="0" smtClean="0"/>
              <a:t>]</a:t>
            </a:r>
            <a:r>
              <a:rPr lang="ru-RU" sz="1100" dirty="0" smtClean="0"/>
              <a:t>, </a:t>
            </a:r>
            <a:r>
              <a:rPr lang="ru-RU" sz="1100" dirty="0" err="1"/>
              <a:t>полиаспектность</a:t>
            </a:r>
            <a:r>
              <a:rPr lang="ru-RU" sz="1100" dirty="0"/>
              <a:t> восприятия </a:t>
            </a:r>
            <a:r>
              <a:rPr lang="ru-RU" sz="1100" dirty="0" smtClean="0"/>
              <a:t>помогает делать </a:t>
            </a:r>
            <a:r>
              <a:rPr lang="ru-RU" sz="1100" dirty="0"/>
              <a:t>выбор в более широком </a:t>
            </a:r>
            <a:r>
              <a:rPr lang="ru-RU" sz="1100" dirty="0" smtClean="0"/>
              <a:t>диапазоне)</a:t>
            </a:r>
          </a:p>
          <a:p>
            <a:pPr marL="0" indent="0">
              <a:buNone/>
            </a:pPr>
            <a:r>
              <a:rPr lang="ru-RU" dirty="0" smtClean="0"/>
              <a:t>Помощь (</a:t>
            </a:r>
            <a:r>
              <a:rPr lang="ru-RU" dirty="0"/>
              <a:t>кем был, кем стал, что это дает конкретной личности, что нового открыто для </a:t>
            </a:r>
            <a:r>
              <a:rPr lang="ru-RU" dirty="0" smtClean="0"/>
              <a:t>понимания?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Пример: что вы здесь </a:t>
            </a:r>
            <a:r>
              <a:rPr lang="ru-RU" dirty="0" smtClean="0"/>
              <a:t>делаете</a:t>
            </a:r>
            <a:r>
              <a:rPr lang="ru-RU" dirty="0"/>
              <a:t>, и если группа ходит без пропусков – у вас своих дел </a:t>
            </a:r>
            <a:r>
              <a:rPr lang="ru-RU" dirty="0" smtClean="0"/>
              <a:t>нет, идите домой?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Везде? Во всех сферах</a:t>
            </a:r>
            <a:r>
              <a:rPr lang="ru-RU" dirty="0" smtClean="0"/>
              <a:t>?! Разве нам это нужно? (этика)</a:t>
            </a:r>
            <a:endParaRPr lang="ru-RU" dirty="0"/>
          </a:p>
          <a:p>
            <a:r>
              <a:rPr lang="ru-RU" dirty="0" smtClean="0"/>
              <a:t>Советы, только когда есть запрос – проблемы социализации </a:t>
            </a:r>
            <a:r>
              <a:rPr lang="ru-RU" dirty="0"/>
              <a:t>(личное дело и личная ответственность) - (</a:t>
            </a:r>
            <a:r>
              <a:rPr lang="ru-RU" dirty="0" smtClean="0"/>
              <a:t>суицидальное настроение, </a:t>
            </a:r>
            <a:r>
              <a:rPr lang="ru-RU" dirty="0"/>
              <a:t>драка, бизнес, семейные </a:t>
            </a:r>
            <a:r>
              <a:rPr lang="ru-RU" dirty="0" smtClean="0"/>
              <a:t>отношения и пр.) </a:t>
            </a:r>
            <a:r>
              <a:rPr lang="ru-RU" dirty="0"/>
              <a:t>через призму социологии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5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29556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459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Универсальные примеры из личной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	Есть </a:t>
            </a:r>
            <a:r>
              <a:rPr lang="ru-RU" dirty="0"/>
              <a:t>ли у Вас на </a:t>
            </a:r>
            <a:r>
              <a:rPr lang="ru-RU" dirty="0" smtClean="0"/>
              <a:t>всё, </a:t>
            </a:r>
            <a:r>
              <a:rPr lang="ru-RU" dirty="0"/>
              <a:t>на любой вопрос, готовые </a:t>
            </a:r>
            <a:r>
              <a:rPr lang="ru-RU" dirty="0" smtClean="0"/>
              <a:t>шаблонные ответы</a:t>
            </a:r>
            <a:r>
              <a:rPr lang="ru-RU" dirty="0"/>
              <a:t>? Откуда у Вас эти знания, каков их источник? После сдачи экзамена, например, по </a:t>
            </a:r>
            <a:r>
              <a:rPr lang="ru-RU" dirty="0" smtClean="0"/>
              <a:t>истории, философии, психологии, любому предмету в целом, </a:t>
            </a:r>
            <a:r>
              <a:rPr lang="ru-RU" dirty="0"/>
              <a:t>даете ли Вы более глубокие ответы или пользуетесь шаблонами «здравого смысла»?</a:t>
            </a:r>
          </a:p>
          <a:p>
            <a:r>
              <a:rPr lang="ru-RU" dirty="0"/>
              <a:t>Если Вы увидели действительно полезную информацию для себя, что Вы будете с ней делать? Попробуйте практиковать ее немедленно!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28977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62" y="211139"/>
            <a:ext cx="7556313" cy="111610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A3A119"/>
                </a:solidFill>
              </a:rPr>
              <a:t>«Лучше один раз увидеть»: активные методы обучения на лекции (технология визуализации)</a:t>
            </a:r>
            <a:endParaRPr lang="ru-RU" sz="2800" dirty="0">
              <a:solidFill>
                <a:srgbClr val="A3A119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087602" y="1942531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интерактивная лекция = двусторонняя коммуникация + мотивирующие элементы</a:t>
            </a:r>
          </a:p>
          <a:p>
            <a:r>
              <a:rPr lang="ru-RU" b="1" dirty="0" smtClean="0"/>
              <a:t>использование клипового мышления студентов – быстрое вникание, быстрое ознакомление с визуальным рядом</a:t>
            </a:r>
          </a:p>
          <a:p>
            <a:r>
              <a:rPr lang="ru-RU" b="1" dirty="0" smtClean="0"/>
              <a:t>визуализация – представление информации в запоминающейся и ясной форме</a:t>
            </a:r>
          </a:p>
          <a:p>
            <a:r>
              <a:rPr lang="ru-RU" b="1" dirty="0" smtClean="0"/>
              <a:t>визуальный образ – опора мыслительных и практических действий</a:t>
            </a:r>
          </a:p>
          <a:p>
            <a:r>
              <a:rPr lang="ru-RU" b="1" dirty="0" smtClean="0"/>
              <a:t>наглядность (любая) как носитель информации с элементами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проблемности</a:t>
            </a: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/>
              <a:t>конкретизация абстрактных понятий и процессов</a:t>
            </a:r>
          </a:p>
          <a:p>
            <a:r>
              <a:rPr lang="ru-RU" b="1" dirty="0" smtClean="0"/>
              <a:t>эффективна на этапе введения в новую тему</a:t>
            </a:r>
          </a:p>
          <a:p>
            <a:pPr marL="0" indent="0">
              <a:buFont typeface="Wingdings" pitchFamily="2" charset="2"/>
              <a:buNone/>
            </a:pP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Олицкая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34461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3A119"/>
                </a:solidFill>
              </a:rPr>
              <a:t>Примеры из личной практики в рамках социологии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Вы на самом деле </a:t>
            </a:r>
            <a:r>
              <a:rPr lang="ru-RU" dirty="0" smtClean="0"/>
              <a:t>хотите? Не </a:t>
            </a:r>
            <a:r>
              <a:rPr lang="ru-RU" dirty="0"/>
              <a:t>общество от Вас, а Вы сами!</a:t>
            </a:r>
          </a:p>
          <a:p>
            <a:r>
              <a:rPr lang="ru-RU" dirty="0"/>
              <a:t>Покупали ли Вы вещи, которые Вам не нужны? Перед походом </a:t>
            </a:r>
            <a:r>
              <a:rPr lang="ru-RU" dirty="0" smtClean="0"/>
              <a:t>в магазин </a:t>
            </a:r>
            <a:r>
              <a:rPr lang="ru-RU" dirty="0"/>
              <a:t>составьте список из необходимых покупок и </a:t>
            </a:r>
            <a:r>
              <a:rPr lang="ru-RU" dirty="0" smtClean="0"/>
              <a:t>попробуйте купить </a:t>
            </a:r>
            <a:r>
              <a:rPr lang="ru-RU" dirty="0"/>
              <a:t>только то, что Вы написали.</a:t>
            </a:r>
          </a:p>
          <a:p>
            <a:r>
              <a:rPr lang="ru-RU" dirty="0"/>
              <a:t>Во что Вы верите</a:t>
            </a:r>
            <a:r>
              <a:rPr lang="ru-RU" dirty="0" smtClean="0"/>
              <a:t>? (</a:t>
            </a:r>
            <a:r>
              <a:rPr lang="ru-RU" dirty="0"/>
              <a:t>от примет до метафизических представлений)</a:t>
            </a:r>
          </a:p>
          <a:p>
            <a:r>
              <a:rPr lang="ru-RU" dirty="0" smtClean="0"/>
              <a:t>Работа по фиксации симулякров (супермаркеты)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Быков Р.А</a:t>
            </a:r>
          </a:p>
        </p:txBody>
      </p:sp>
    </p:spTree>
    <p:extLst>
      <p:ext uri="{BB962C8B-B14F-4D97-AF65-F5344CB8AC3E}">
        <p14:creationId xmlns:p14="http://schemas.microsoft.com/office/powerpoint/2010/main" val="31679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518" y="890124"/>
            <a:ext cx="7833815" cy="21686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Сотрудничество </a:t>
            </a:r>
            <a:r>
              <a:rPr lang="ru-RU" dirty="0"/>
              <a:t>преподавателя и студента на лекции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Спасибо всем нам</a:t>
            </a:r>
            <a:r>
              <a:rPr lang="ru-RU" dirty="0" smtClean="0"/>
              <a:t>!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Александрович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Кафедра социологии, </a:t>
            </a: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ФсФ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Email: nimai@sibmail.com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</a:t>
            </a:r>
            <a:r>
              <a:rPr lang="ru-RU" dirty="0" smtClean="0"/>
              <a:t>НЕСКУЧНАЯ" ЛЕКЦИЯ: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пассивного слушания к активному познанию.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/>
          <a:lstStyle/>
          <a:p>
            <a:r>
              <a:rPr lang="ru-RU" dirty="0" smtClean="0"/>
              <a:t>Конкурс «Лучшие образовательные практики ТГУ-2016» Номинация «Лучшая открытая лекция»</a:t>
            </a:r>
            <a:endParaRPr lang="ru-RU" dirty="0"/>
          </a:p>
        </p:txBody>
      </p:sp>
      <p:pic>
        <p:nvPicPr>
          <p:cNvPr id="1026" name="Picture 2" descr="http://crko.tsu.ru/upload/bank-of-luccis-pract/photo/%D0%9A%D0%BE%D0%BD%D1%81%D1%82%D0%B0%D0%BD%D1%82%D0%B8%D0%BD%D0%BE%D0%B2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21" y="287169"/>
            <a:ext cx="1484424" cy="18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ko.tsu.ru/upload/bank-of-luccis-pract/photo/%D0%91%D1%8B%D0%BA%D0%BE%D0%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66" y="287168"/>
            <a:ext cx="1280852" cy="19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ko.tsu.ru/upload/bank-of-luccis-pract/photo/%D0%9E%D0%BB%D0%B8%D1%86%D0%BA%D0%B0%D1%8F%D0%94.%D0%90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21" y="2433985"/>
            <a:ext cx="1573203" cy="19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8216" y="462375"/>
            <a:ext cx="32610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BDBDB"/>
                </a:solidFill>
              </a:rPr>
              <a:t>КРУГЛЫЙ СТОЛ</a:t>
            </a:r>
            <a:r>
              <a:rPr lang="ru-RU" sz="14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 </a:t>
            </a:r>
            <a:r>
              <a:rPr lang="ru-RU" sz="3200" dirty="0">
                <a:solidFill>
                  <a:schemeClr val="bg1"/>
                </a:solidFill>
              </a:rPr>
              <a:t>включить личность в процесс познания?</a:t>
            </a:r>
          </a:p>
        </p:txBody>
      </p:sp>
    </p:spTree>
    <p:extLst>
      <p:ext uri="{BB962C8B-B14F-4D97-AF65-F5344CB8AC3E}">
        <p14:creationId xmlns:p14="http://schemas.microsoft.com/office/powerpoint/2010/main" val="36521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6276937"/>
              </p:ext>
            </p:extLst>
          </p:nvPr>
        </p:nvGraphicFramePr>
        <p:xfrm>
          <a:off x="1265744" y="2195245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35292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Жить – значит переводить или все в мире перевод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28" y="4299045"/>
            <a:ext cx="1224136" cy="12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44" y="4734588"/>
            <a:ext cx="778356" cy="97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99" y="4553328"/>
            <a:ext cx="1117765" cy="10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70691" r="67501" b="1335"/>
          <a:stretch/>
        </p:blipFill>
        <p:spPr bwMode="auto">
          <a:xfrm>
            <a:off x="1337752" y="4683497"/>
            <a:ext cx="1008112" cy="9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7544" y="1368016"/>
            <a:ext cx="5660540" cy="506269"/>
          </a:xfrm>
          <a:prstGeom prst="wedgeRoundRectCallout">
            <a:avLst>
              <a:gd name="adj1" fmla="val -20550"/>
              <a:gd name="adj2" fmla="val 194734"/>
              <a:gd name="adj3" fmla="val 16667"/>
            </a:avLst>
          </a:prstGeom>
          <a:solidFill>
            <a:srgbClr val="663366"/>
          </a:solidFill>
          <a:ln>
            <a:solidFill>
              <a:srgbClr val="6633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Визуализация как опора в структурировании лекции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Олицкая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4197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EF46D0-0F08-4405-9EFD-A8696190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0EF46D0-0F08-4405-9EFD-A86961903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0EF46D0-0F08-4405-9EFD-A8696190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0EF46D0-0F08-4405-9EFD-A8696190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140169-1784-407D-833D-082CD0A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1140169-1784-407D-833D-082CD0A7B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1140169-1784-407D-833D-082CD0A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1140169-1784-407D-833D-082CD0A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045E77-37D9-48CD-A32A-83C76DF0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A045E77-37D9-48CD-A32A-83C76DF00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7A045E77-37D9-48CD-A32A-83C76DF0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7A045E77-37D9-48CD-A32A-83C76DF0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45B33-EDC0-40D1-B1C1-B5BA0F0EE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F9745B33-EDC0-40D1-B1C1-B5BA0F0EE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F9745B33-EDC0-40D1-B1C1-B5BA0F0EE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9745B33-EDC0-40D1-B1C1-B5BA0F0EE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7433937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3031958" y="5398168"/>
            <a:ext cx="5606716" cy="786064"/>
          </a:xfrm>
          <a:prstGeom prst="wedgeRoundRectCallout">
            <a:avLst/>
          </a:prstGeom>
          <a:solidFill>
            <a:srgbClr val="663366"/>
          </a:solidFill>
          <a:ln>
            <a:solidFill>
              <a:srgbClr val="6633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Визуализация как опора для восприятия и запоминания информации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Олицкая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41367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403" y="155905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file"/>
              </a:rPr>
              <a:t>Пример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1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    </a:t>
            </a:r>
            <a:r>
              <a:rPr lang="ru-RU" sz="1100" dirty="0" smtClean="0"/>
              <a:t>внутриязыковой перевод</a:t>
            </a:r>
          </a:p>
          <a:p>
            <a:r>
              <a:rPr lang="ru-RU" sz="1100" dirty="0" smtClean="0"/>
              <a:t>      межъязыковой перевод</a:t>
            </a:r>
          </a:p>
          <a:p>
            <a:r>
              <a:rPr lang="ru-RU" sz="1100" dirty="0" smtClean="0"/>
              <a:t> 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66108" y="1884744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3013" y="2092187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9290" y="2250493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797" y="158595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hlinkClick r:id="rId4" action="ppaction://hlinkfile"/>
              </a:rPr>
              <a:t>Пример 2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      </a:t>
            </a:r>
            <a:r>
              <a:rPr lang="ru-RU" sz="1100" dirty="0" smtClean="0"/>
              <a:t>внутриязыковой перевод</a:t>
            </a:r>
          </a:p>
          <a:p>
            <a:r>
              <a:rPr lang="ru-RU" sz="1100" dirty="0" smtClean="0"/>
              <a:t>         межъязыковой перевод</a:t>
            </a:r>
          </a:p>
          <a:p>
            <a:r>
              <a:rPr lang="ru-RU" sz="1100" dirty="0" smtClean="0"/>
              <a:t>    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8456" y="249508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hlinkClick r:id="rId5" action="ppaction://hlinkfile"/>
              </a:rPr>
              <a:t>Пример 3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      </a:t>
            </a:r>
            <a:r>
              <a:rPr lang="ru-RU" sz="1100" dirty="0" smtClean="0"/>
              <a:t>внутриязыковой перевод</a:t>
            </a:r>
          </a:p>
          <a:p>
            <a:r>
              <a:rPr lang="ru-RU" sz="1100" dirty="0" smtClean="0"/>
              <a:t>         межъязыковой перевод</a:t>
            </a:r>
          </a:p>
          <a:p>
            <a:r>
              <a:rPr lang="ru-RU" sz="1100" dirty="0" smtClean="0"/>
              <a:t>    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54166" y="2840631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4165" y="3218805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0897" y="3046735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34197" y="2514054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663366"/>
                </a:solidFill>
                <a:hlinkClick r:id="rId6" action="ppaction://hlinkfile"/>
              </a:rPr>
              <a:t>Пример </a:t>
            </a:r>
            <a:r>
              <a:rPr lang="ru-RU" sz="1100" b="1" dirty="0" smtClean="0">
                <a:solidFill>
                  <a:srgbClr val="663366"/>
                </a:solidFill>
                <a:hlinkClick r:id="rId7" action="ppaction://hlinkfile"/>
              </a:rPr>
              <a:t>4</a:t>
            </a:r>
            <a:endParaRPr lang="ru-RU" sz="1100" b="1" dirty="0">
              <a:solidFill>
                <a:srgbClr val="663366"/>
              </a:solidFill>
            </a:endParaRPr>
          </a:p>
          <a:p>
            <a:r>
              <a:rPr lang="ru-RU" sz="1100" dirty="0" smtClean="0"/>
              <a:t>      внутриязыковой перевод</a:t>
            </a:r>
          </a:p>
          <a:p>
            <a:r>
              <a:rPr lang="ru-RU" sz="1100" dirty="0" smtClean="0"/>
              <a:t>      межъязыковой перевод</a:t>
            </a:r>
          </a:p>
          <a:p>
            <a:r>
              <a:rPr lang="ru-RU" sz="1100" dirty="0" smtClean="0"/>
              <a:t> 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724459" y="336983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  <a:hlinkClick r:id="" action="ppaction://noaction"/>
              </a:rPr>
              <a:t>Пример 6</a:t>
            </a:r>
            <a:endParaRPr lang="ru-RU" sz="1200" b="1" dirty="0" smtClean="0">
              <a:solidFill>
                <a:srgbClr val="330E42"/>
              </a:solidFill>
            </a:endParaRPr>
          </a:p>
          <a:p>
            <a:r>
              <a:rPr lang="ru-RU" sz="1600" dirty="0" smtClean="0"/>
              <a:t>   </a:t>
            </a:r>
            <a:r>
              <a:rPr lang="ru-RU" sz="1100" dirty="0" smtClean="0"/>
              <a:t>внутриязыковой перевод</a:t>
            </a:r>
          </a:p>
          <a:p>
            <a:r>
              <a:rPr lang="ru-RU" sz="1100" dirty="0" smtClean="0"/>
              <a:t>     межъязыковой перевод</a:t>
            </a:r>
          </a:p>
          <a:p>
            <a:r>
              <a:rPr lang="ru-RU" sz="1100" dirty="0" smtClean="0"/>
              <a:t>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57461" y="342384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hlinkClick r:id="" action="ppaction://noaction"/>
              </a:rPr>
              <a:t>Пример 5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      </a:t>
            </a:r>
            <a:r>
              <a:rPr lang="ru-RU" sz="1100" dirty="0" smtClean="0"/>
              <a:t>внутриязыковой перевод</a:t>
            </a:r>
          </a:p>
          <a:p>
            <a:r>
              <a:rPr lang="ru-RU" sz="1100" dirty="0" smtClean="0"/>
              <a:t>         межъязыковой перевод</a:t>
            </a:r>
          </a:p>
          <a:p>
            <a:r>
              <a:rPr lang="ru-RU" sz="1100" dirty="0" smtClean="0"/>
              <a:t>         </a:t>
            </a:r>
            <a:r>
              <a:rPr lang="ru-RU" sz="1100" dirty="0" err="1" smtClean="0"/>
              <a:t>межсемиотический</a:t>
            </a:r>
            <a:r>
              <a:rPr lang="ru-RU" sz="1100" dirty="0" smtClean="0"/>
              <a:t> перевод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654165" y="3738433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897" y="3926610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974" y="4101572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29811" y="3710407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26967" y="3894562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32993" y="4065567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50627" y="4473515"/>
            <a:ext cx="7478889" cy="491116"/>
          </a:xfrm>
          <a:prstGeom prst="wedgeRoundRectCallout">
            <a:avLst/>
          </a:prstGeom>
          <a:solidFill>
            <a:schemeClr val="bg1"/>
          </a:solidFill>
          <a:ln w="3175">
            <a:solidFill>
              <a:srgbClr val="A3A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50626" y="5119899"/>
            <a:ext cx="7478889" cy="491116"/>
          </a:xfrm>
          <a:prstGeom prst="wedgeRoundRectCallout">
            <a:avLst/>
          </a:prstGeom>
          <a:solidFill>
            <a:schemeClr val="bg1"/>
          </a:solidFill>
          <a:ln w="3175">
            <a:solidFill>
              <a:srgbClr val="A3A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80753" y="5778688"/>
            <a:ext cx="7478889" cy="491116"/>
          </a:xfrm>
          <a:prstGeom prst="wedgeRoundRectCallout">
            <a:avLst/>
          </a:prstGeom>
          <a:solidFill>
            <a:schemeClr val="bg1"/>
          </a:solidFill>
          <a:ln w="3175">
            <a:solidFill>
              <a:srgbClr val="A3A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0" name="TextBox 29"/>
          <p:cNvSpPr txBox="1"/>
          <p:nvPr/>
        </p:nvSpPr>
        <p:spPr>
          <a:xfrm>
            <a:off x="912913" y="4557620"/>
            <a:ext cx="767759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Внутриязыковой перевод </a:t>
            </a:r>
            <a:r>
              <a:rPr lang="ru-RU" sz="1400" dirty="0" smtClean="0"/>
              <a:t>–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0627" y="5200749"/>
            <a:ext cx="7650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Межъязыковой перевод </a:t>
            </a:r>
            <a:r>
              <a:rPr lang="ru-RU" sz="1400" dirty="0" smtClean="0"/>
              <a:t>– 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50627" y="5818458"/>
            <a:ext cx="7738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Межсемиотический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перевод </a:t>
            </a:r>
            <a:r>
              <a:rPr lang="ru-RU" sz="1400" dirty="0" smtClean="0"/>
              <a:t>– 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Олицкая</a:t>
            </a:r>
            <a:r>
              <a:rPr lang="ru-RU" sz="1200" b="1" dirty="0" smtClean="0">
                <a:solidFill>
                  <a:srgbClr val="330E42"/>
                </a:solidFill>
              </a:rPr>
              <a:t> Д.А.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31932" y="4575100"/>
            <a:ext cx="5127805" cy="401314"/>
          </a:xfrm>
          <a:prstGeom prst="wedgeRoundRectCallout">
            <a:avLst>
              <a:gd name="adj1" fmla="val -21099"/>
              <a:gd name="adj2" fmla="val 89706"/>
              <a:gd name="adj3" fmla="val 16667"/>
            </a:avLst>
          </a:prstGeom>
          <a:solidFill>
            <a:srgbClr val="663366"/>
          </a:solidFill>
          <a:ln>
            <a:solidFill>
              <a:srgbClr val="330E4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Визуализация как опора для активной мыслительной деятельности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44" name="Прямоугольник 2"/>
          <p:cNvSpPr/>
          <p:nvPr/>
        </p:nvSpPr>
        <p:spPr>
          <a:xfrm>
            <a:off x="3714367" y="1942480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3"/>
          <p:cNvSpPr/>
          <p:nvPr/>
        </p:nvSpPr>
        <p:spPr>
          <a:xfrm>
            <a:off x="3721272" y="2149923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"/>
          <p:cNvSpPr/>
          <p:nvPr/>
        </p:nvSpPr>
        <p:spPr>
          <a:xfrm>
            <a:off x="3724459" y="2321562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2"/>
          <p:cNvSpPr/>
          <p:nvPr/>
        </p:nvSpPr>
        <p:spPr>
          <a:xfrm>
            <a:off x="3738866" y="2776189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"/>
          <p:cNvSpPr/>
          <p:nvPr/>
        </p:nvSpPr>
        <p:spPr>
          <a:xfrm>
            <a:off x="3735679" y="2941551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"/>
          <p:cNvSpPr/>
          <p:nvPr/>
        </p:nvSpPr>
        <p:spPr>
          <a:xfrm>
            <a:off x="3742048" y="3114483"/>
            <a:ext cx="108012" cy="10801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4"/>
          <p:cNvSpPr/>
          <p:nvPr/>
        </p:nvSpPr>
        <p:spPr>
          <a:xfrm>
            <a:off x="399580" y="233137"/>
            <a:ext cx="835292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Жить – значит переводить или все в мире перевод</a:t>
            </a:r>
          </a:p>
        </p:txBody>
      </p:sp>
    </p:spTree>
    <p:extLst>
      <p:ext uri="{BB962C8B-B14F-4D97-AF65-F5344CB8AC3E}">
        <p14:creationId xmlns:p14="http://schemas.microsoft.com/office/powerpoint/2010/main" val="25827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1045298"/>
            <a:ext cx="7833815" cy="1567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/>
              <a:t>Лучше один раз увидеть»: активные методы обучения на лекции (технология визуализации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Поделитесь своим опытом</a:t>
            </a:r>
            <a:r>
              <a:rPr lang="ru-RU" b="1" dirty="0" smtClean="0"/>
              <a:t>!!!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Дарья Александровна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Олицкая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Кафедра романо-германской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филологии, </a:t>
            </a: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ФилФ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mail: d.olitskaya@mail.ru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72" y="2813029"/>
            <a:ext cx="3742927" cy="32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453154"/>
            <a:ext cx="7833815" cy="20634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altLang="ru-RU" b="1" dirty="0"/>
              <a:t>О ПОГОДЕ</a:t>
            </a:r>
            <a:br>
              <a:rPr lang="ru-RU" altLang="ru-RU" b="1" dirty="0"/>
            </a:br>
            <a:r>
              <a:rPr lang="ru-RU" altLang="ru-RU" b="1" dirty="0"/>
              <a:t>ПРОСТЫМИ СЛОВАМИ</a:t>
            </a: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</a:b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Константинова Дарья </a:t>
            </a: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endParaRPr lang="ru-RU" alt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К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андидат </a:t>
            </a: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географических 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наук, доцент </a:t>
            </a:r>
            <a:r>
              <a:rPr lang="ru-RU" altLang="ru-RU" sz="1600" dirty="0">
                <a:solidFill>
                  <a:schemeClr val="bg1">
                    <a:lumMod val="65000"/>
                  </a:schemeClr>
                </a:solidFill>
              </a:rPr>
              <a:t>кафедры метеорологии и </a:t>
            </a:r>
            <a:r>
              <a:rPr lang="ru-RU" altLang="ru-RU" sz="1600" dirty="0" smtClean="0">
                <a:solidFill>
                  <a:schemeClr val="bg1">
                    <a:lumMod val="65000"/>
                  </a:schemeClr>
                </a:solidFill>
              </a:rPr>
              <a:t>климатологии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ГГФ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Email: da_konstantinova@mail.ru</a:t>
            </a:r>
            <a:endParaRPr lang="ru-RU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 descr="G:\Лучшие образовательные практики '16\слайд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5" y="2698467"/>
            <a:ext cx="3503851" cy="26382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1516</Words>
  <Application>Microsoft Office PowerPoint</Application>
  <PresentationFormat>On-screen Show (4:3)</PresentationFormat>
  <Paragraphs>371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Arial Narrow</vt:lpstr>
      <vt:lpstr>Rockwell</vt:lpstr>
      <vt:lpstr>Times New Roman</vt:lpstr>
      <vt:lpstr>Wingdings</vt:lpstr>
      <vt:lpstr>Advantage</vt:lpstr>
      <vt:lpstr>PowerPoint Presentation</vt:lpstr>
      <vt:lpstr>"НЕСКУЧНАЯ" ЛЕКЦИЯ:  от пассивного слушания к активному познанию.</vt:lpstr>
      <vt:lpstr>      «Лучше один раз увидеть»: активные методы обучения на лекции (технология визуализации)</vt:lpstr>
      <vt:lpstr>«Лучше один раз увидеть»: активные методы обучения на лекции (технология визуализации)</vt:lpstr>
      <vt:lpstr>PowerPoint Presentation</vt:lpstr>
      <vt:lpstr>PowerPoint Presentation</vt:lpstr>
      <vt:lpstr>PowerPoint Presentation</vt:lpstr>
      <vt:lpstr>      «Лучше один раз увидеть»: активные методы обучения на лекции (технология визуализации)  Поделитесь своим опытом!!!</vt:lpstr>
      <vt:lpstr>      О ПОГОДЕ ПРОСТЫМИ СЛОВАМИ </vt:lpstr>
      <vt:lpstr>PowerPoint Presentation</vt:lpstr>
      <vt:lpstr>PowerPoint Presentation</vt:lpstr>
      <vt:lpstr>PowerPoint Presentation</vt:lpstr>
      <vt:lpstr>PowerPoint Presentation</vt:lpstr>
      <vt:lpstr>Синхронные сроки наблюдений:  0, 3, 6, 9, 12, 15, 18 и 21 ч ВСВ</vt:lpstr>
      <vt:lpstr>Виды синоптических карт</vt:lpstr>
      <vt:lpstr>Пример приземной синоптической карты</vt:lpstr>
      <vt:lpstr>PowerPoint Presentation</vt:lpstr>
      <vt:lpstr>Пример карты абсолютной топографии</vt:lpstr>
      <vt:lpstr>Пример карты абсолютной топографии</vt:lpstr>
      <vt:lpstr>PowerPoint Presentation</vt:lpstr>
      <vt:lpstr>Пример карты абсолютной топографии</vt:lpstr>
      <vt:lpstr>PowerPoint Presentation</vt:lpstr>
      <vt:lpstr>Пример карты максимального ветра</vt:lpstr>
      <vt:lpstr>«Чтение» приземной синоптической карты</vt:lpstr>
      <vt:lpstr>Погода в срок наблюдения</vt:lpstr>
      <vt:lpstr>АТ 700</vt:lpstr>
      <vt:lpstr>Построение траектории движение воздушных частицы</vt:lpstr>
      <vt:lpstr>Оправдался ли прогноз???</vt:lpstr>
      <vt:lpstr>Модель Гидрометцентра</vt:lpstr>
      <vt:lpstr>PowerPoint Presentation</vt:lpstr>
      <vt:lpstr>PowerPoint Presentation</vt:lpstr>
      <vt:lpstr>      О ПОГОДЕ ПРОСТЫМИ СЛОВАМИ Спасибо за внимание!</vt:lpstr>
      <vt:lpstr> Сотрудничество преподавателя и студента на лекции.</vt:lpstr>
      <vt:lpstr>Народная мудрость</vt:lpstr>
      <vt:lpstr>Учебная ситуация </vt:lpstr>
      <vt:lpstr>Риторический вопрос: какова роль преподавателя?</vt:lpstr>
      <vt:lpstr>Как это возможно?</vt:lpstr>
      <vt:lpstr>Универсальные примеры из личной практики</vt:lpstr>
      <vt:lpstr>Универсальные примеры из личной практики</vt:lpstr>
      <vt:lpstr>Примеры из личной практики в рамках социологии</vt:lpstr>
      <vt:lpstr> Сотрудничество преподавателя и студента на лекции.  Спасибо всем нам!</vt:lpstr>
      <vt:lpstr>"НЕСКУЧНАЯ" ЛЕКЦИЯ:  от пассивного слушания к активному познанию.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Кира Акимова</dc:creator>
  <cp:lastModifiedBy>Shcheglova Maria</cp:lastModifiedBy>
  <cp:revision>148</cp:revision>
  <dcterms:created xsi:type="dcterms:W3CDTF">2017-02-09T09:34:14Z</dcterms:created>
  <dcterms:modified xsi:type="dcterms:W3CDTF">2017-04-28T10:02:05Z</dcterms:modified>
</cp:coreProperties>
</file>